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6" r:id="rId11"/>
    <p:sldId id="337"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0536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93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891717"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&lt;</a:t>
            </a:r>
            <a:r>
              <a:rPr lang="en-AS" sz="2000" dirty="0">
                <a:solidFill>
                  <a:schemeClr val="bg2"/>
                </a:solidFill>
                <a:latin typeface="Abadi"/>
                <a:ea typeface="SF Pro" pitchFamily="2" charset="0"/>
                <a:cs typeface="SF Pro" pitchFamily="2" charset="0"/>
              </a:rPr>
              <a:t>Federico Cohen</a:t>
            </a:r>
            <a:r>
              <a:rPr lang="en-US" sz="2000" dirty="0">
                <a:solidFill>
                  <a:schemeClr val="bg2"/>
                </a:solidFill>
                <a:latin typeface="Abadi"/>
                <a:ea typeface="SF Pro" pitchFamily="2" charset="0"/>
                <a:cs typeface="SF Pro" pitchFamily="2" charset="0"/>
              </a:rPr>
              <a:t>&gt;</a:t>
            </a:r>
          </a:p>
          <a:p>
            <a:r>
              <a:rPr lang="en-US" sz="2000" dirty="0">
                <a:solidFill>
                  <a:schemeClr val="bg2"/>
                </a:solidFill>
                <a:latin typeface="Abadi" panose="020B0604020104020204" pitchFamily="34" charset="0"/>
                <a:ea typeface="SF Pro" pitchFamily="2" charset="0"/>
                <a:cs typeface="SF Pro" pitchFamily="2" charset="0"/>
              </a:rPr>
              <a:t>&lt;</a:t>
            </a:r>
            <a:r>
              <a:rPr lang="en-AS" sz="2000">
                <a:solidFill>
                  <a:schemeClr val="bg2"/>
                </a:solidFill>
                <a:latin typeface="Abadi" panose="020B0604020104020204" pitchFamily="34" charset="0"/>
                <a:ea typeface="SF Pro" pitchFamily="2" charset="0"/>
                <a:cs typeface="SF Pro" pitchFamily="2" charset="0"/>
              </a:rPr>
              <a:t>October 1st, </a:t>
            </a:r>
            <a:r>
              <a:rPr lang="en-AS" sz="2000" dirty="0">
                <a:solidFill>
                  <a:schemeClr val="bg2"/>
                </a:solidFill>
                <a:latin typeface="Abadi" panose="020B0604020104020204" pitchFamily="34" charset="0"/>
                <a:ea typeface="SF Pro" pitchFamily="2" charset="0"/>
                <a:cs typeface="SF Pro" pitchFamily="2" charset="0"/>
              </a:rPr>
              <a:t>2023</a:t>
            </a:r>
            <a:r>
              <a:rPr lang="en-US" sz="2000" dirty="0">
                <a:solidFill>
                  <a:schemeClr val="bg2"/>
                </a:solidFill>
                <a:latin typeface="Abadi" panose="020B0604020104020204" pitchFamily="34" charset="0"/>
                <a:ea typeface="SF Pro" pitchFamily="2" charset="0"/>
                <a:cs typeface="SF Pro" pitchFamily="2" charset="0"/>
              </a:rPr>
              <a:t>&gt;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6C340BFE-5794-6A5A-57D8-654C5ECED152}"/>
              </a:ext>
            </a:extLst>
          </p:cNvPr>
          <p:cNvSpPr txBox="1">
            <a:spLocks/>
          </p:cNvSpPr>
          <p:nvPr/>
        </p:nvSpPr>
        <p:spPr>
          <a:xfrm>
            <a:off x="2107580" y="4950253"/>
            <a:ext cx="8742557" cy="26102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bg2">
                    <a:lumMod val="50000"/>
                  </a:schemeClr>
                </a:solidFill>
                <a:latin typeface="Abadi" panose="020B0604020104020204" pitchFamily="34" charset="0"/>
              </a:rPr>
              <a:t>We used the get request to the SpaceX API to collect data</a:t>
            </a:r>
            <a:r>
              <a:rPr lang="en-AS" sz="2000" dirty="0">
                <a:solidFill>
                  <a:schemeClr val="bg2">
                    <a:lumMod val="50000"/>
                  </a:schemeClr>
                </a:solidFill>
                <a:latin typeface="Abadi" panose="020B0604020104020204" pitchFamily="34" charset="0"/>
              </a:rPr>
              <a:t>.</a:t>
            </a:r>
          </a:p>
          <a:p>
            <a:pPr>
              <a:lnSpc>
                <a:spcPct val="100000"/>
              </a:lnSpc>
              <a:spcBef>
                <a:spcPts val="1400"/>
              </a:spcBef>
            </a:pPr>
            <a:r>
              <a:rPr lang="en-AS" sz="2000" dirty="0">
                <a:solidFill>
                  <a:schemeClr val="bg2">
                    <a:lumMod val="50000"/>
                  </a:schemeClr>
                </a:solidFill>
                <a:latin typeface="Abadi" panose="020B0604020104020204" pitchFamily="34" charset="0"/>
              </a:rPr>
              <a:t>We </a:t>
            </a:r>
            <a:r>
              <a:rPr lang="en-US" sz="2000" dirty="0">
                <a:solidFill>
                  <a:schemeClr val="bg2">
                    <a:lumMod val="50000"/>
                  </a:schemeClr>
                </a:solidFill>
                <a:latin typeface="Abadi" panose="020B0604020104020204" pitchFamily="34" charset="0"/>
              </a:rPr>
              <a:t>clean the requested data</a:t>
            </a:r>
            <a:r>
              <a:rPr lang="en-AS" sz="2000" dirty="0">
                <a:solidFill>
                  <a:schemeClr val="bg2">
                    <a:lumMod val="50000"/>
                  </a:schemeClr>
                </a:solidFill>
                <a:latin typeface="Abadi" panose="020B0604020104020204" pitchFamily="34" charset="0"/>
              </a:rPr>
              <a:t>,</a:t>
            </a:r>
            <a:r>
              <a:rPr lang="en-US" sz="2000" dirty="0">
                <a:solidFill>
                  <a:schemeClr val="bg2">
                    <a:lumMod val="50000"/>
                  </a:schemeClr>
                </a:solidFill>
                <a:latin typeface="Abadi" panose="020B0604020104020204" pitchFamily="34" charset="0"/>
              </a:rPr>
              <a:t> </a:t>
            </a:r>
            <a:r>
              <a:rPr lang="en-AS" sz="2000" dirty="0">
                <a:solidFill>
                  <a:schemeClr val="bg2">
                    <a:lumMod val="50000"/>
                  </a:schemeClr>
                </a:solidFill>
                <a:latin typeface="Abadi" panose="020B0604020104020204" pitchFamily="34" charset="0"/>
              </a:rPr>
              <a:t>made </a:t>
            </a:r>
            <a:r>
              <a:rPr lang="en-US" sz="2000" dirty="0">
                <a:solidFill>
                  <a:schemeClr val="bg2">
                    <a:lumMod val="50000"/>
                  </a:schemeClr>
                </a:solidFill>
                <a:latin typeface="Abadi" panose="020B0604020104020204" pitchFamily="34" charset="0"/>
              </a:rPr>
              <a:t>basic data wrangling and formatting.</a:t>
            </a:r>
          </a:p>
          <a:p>
            <a:pPr>
              <a:lnSpc>
                <a:spcPct val="100000"/>
              </a:lnSpc>
              <a:spcBef>
                <a:spcPts val="1400"/>
              </a:spcBef>
            </a:pPr>
            <a:r>
              <a:rPr lang="en-US" sz="2000" dirty="0">
                <a:solidFill>
                  <a:schemeClr val="bg2">
                    <a:lumMod val="50000"/>
                  </a:schemeClr>
                </a:solidFill>
                <a:latin typeface="Abadi" panose="020B0604020104020204" pitchFamily="34" charset="0"/>
              </a:rPr>
              <a:t>The link to the notebook is</a:t>
            </a:r>
            <a:r>
              <a:rPr lang="en-AS" sz="2000" dirty="0">
                <a:solidFill>
                  <a:schemeClr val="bg2">
                    <a:lumMod val="50000"/>
                  </a:schemeClr>
                </a:solidFill>
                <a:latin typeface="Abadi" panose="020B0604020104020204" pitchFamily="34" charset="0"/>
              </a:rPr>
              <a:t> </a:t>
            </a:r>
            <a:r>
              <a:rPr lang="en-US" sz="2000" dirty="0">
                <a:solidFill>
                  <a:schemeClr val="bg2">
                    <a:lumMod val="50000"/>
                  </a:schemeClr>
                </a:solidFill>
                <a:latin typeface="Abadi" panose="020B0604020104020204" pitchFamily="34" charset="0"/>
              </a:rPr>
              <a:t>https://github.com/cohenfederico5/Space-Y-project/blob/main/Data%20collection.ipynb</a:t>
            </a:r>
          </a:p>
          <a:p>
            <a:endParaRPr lang="en-US" sz="1800" dirty="0"/>
          </a:p>
        </p:txBody>
      </p:sp>
      <p:pic>
        <p:nvPicPr>
          <p:cNvPr id="5" name="Imagen 4" descr="Texto&#10;&#10;Descripción generada automáticamente">
            <a:extLst>
              <a:ext uri="{FF2B5EF4-FFF2-40B4-BE49-F238E27FC236}">
                <a16:creationId xmlns:a16="http://schemas.microsoft.com/office/drawing/2014/main" id="{C37BD9C6-C541-E8FF-B4FF-AE0037A16EFF}"/>
              </a:ext>
            </a:extLst>
          </p:cNvPr>
          <p:cNvPicPr>
            <a:picLocks noChangeAspect="1"/>
          </p:cNvPicPr>
          <p:nvPr/>
        </p:nvPicPr>
        <p:blipFill>
          <a:blip r:embed="rId3"/>
          <a:stretch>
            <a:fillRect/>
          </a:stretch>
        </p:blipFill>
        <p:spPr>
          <a:xfrm>
            <a:off x="249159" y="1429445"/>
            <a:ext cx="5376673" cy="3127123"/>
          </a:xfrm>
          <a:prstGeom prst="rect">
            <a:avLst/>
          </a:prstGeom>
        </p:spPr>
      </p:pic>
      <p:pic>
        <p:nvPicPr>
          <p:cNvPr id="9" name="Imagen 8" descr="Texto&#10;&#10;Descripción generada automáticamente">
            <a:extLst>
              <a:ext uri="{FF2B5EF4-FFF2-40B4-BE49-F238E27FC236}">
                <a16:creationId xmlns:a16="http://schemas.microsoft.com/office/drawing/2014/main" id="{B186FD6D-4B66-C3F0-1DE3-DE42815F6F59}"/>
              </a:ext>
            </a:extLst>
          </p:cNvPr>
          <p:cNvPicPr>
            <a:picLocks noChangeAspect="1"/>
          </p:cNvPicPr>
          <p:nvPr/>
        </p:nvPicPr>
        <p:blipFill>
          <a:blip r:embed="rId4"/>
          <a:stretch>
            <a:fillRect/>
          </a:stretch>
        </p:blipFill>
        <p:spPr>
          <a:xfrm>
            <a:off x="5824769" y="1619250"/>
            <a:ext cx="6006560" cy="274751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D2C4151D-D6FE-B672-D8FA-DAB106C2CF22}"/>
              </a:ext>
            </a:extLst>
          </p:cNvPr>
          <p:cNvSpPr txBox="1">
            <a:spLocks/>
          </p:cNvSpPr>
          <p:nvPr/>
        </p:nvSpPr>
        <p:spPr>
          <a:xfrm>
            <a:off x="173736" y="1477108"/>
            <a:ext cx="5156547" cy="313949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highlight>
                  <a:srgbClr val="F2F2F2"/>
                </a:highlight>
                <a:latin typeface="Abadi"/>
              </a:rPr>
              <a:t>We applied web scrapping to </a:t>
            </a:r>
            <a:r>
              <a:rPr lang="en-AS" sz="2200" dirty="0">
                <a:solidFill>
                  <a:schemeClr val="bg2">
                    <a:lumMod val="50000"/>
                  </a:schemeClr>
                </a:solidFill>
                <a:highlight>
                  <a:srgbClr val="F2F2F2"/>
                </a:highlight>
                <a:latin typeface="Abadi"/>
              </a:rPr>
              <a:t>obtain</a:t>
            </a:r>
            <a:r>
              <a:rPr lang="en-US" sz="2200" dirty="0">
                <a:solidFill>
                  <a:schemeClr val="bg2">
                    <a:lumMod val="50000"/>
                  </a:schemeClr>
                </a:solidFill>
                <a:highlight>
                  <a:srgbClr val="F2F2F2"/>
                </a:highlight>
                <a:latin typeface="Abadi"/>
              </a:rPr>
              <a:t>Falcon 9 launch </a:t>
            </a:r>
            <a:r>
              <a:rPr lang="en-AS" sz="2200" dirty="0">
                <a:solidFill>
                  <a:schemeClr val="bg2">
                    <a:lumMod val="50000"/>
                  </a:schemeClr>
                </a:solidFill>
                <a:highlight>
                  <a:srgbClr val="F2F2F2"/>
                </a:highlight>
                <a:latin typeface="Abadi"/>
              </a:rPr>
              <a:t>data. To achieve this we use Python </a:t>
            </a:r>
            <a:r>
              <a:rPr lang="en-AS" sz="2200" dirty="0" err="1">
                <a:solidFill>
                  <a:schemeClr val="bg2">
                    <a:lumMod val="50000"/>
                  </a:schemeClr>
                </a:solidFill>
                <a:highlight>
                  <a:srgbClr val="F2F2F2"/>
                </a:highlight>
                <a:latin typeface="Abadi"/>
              </a:rPr>
              <a:t>BeautifulSoup</a:t>
            </a:r>
            <a:r>
              <a:rPr lang="en-AS" sz="2200" dirty="0">
                <a:solidFill>
                  <a:schemeClr val="bg2">
                    <a:lumMod val="50000"/>
                  </a:schemeClr>
                </a:solidFill>
                <a:highlight>
                  <a:srgbClr val="F2F2F2"/>
                </a:highlight>
                <a:latin typeface="Abadi"/>
              </a:rPr>
              <a:t> package to web scrape some HTML tables.</a:t>
            </a:r>
            <a:endParaRPr lang="en-US" sz="2200" dirty="0">
              <a:solidFill>
                <a:schemeClr val="bg2">
                  <a:lumMod val="50000"/>
                </a:schemeClr>
              </a:solidFill>
              <a:highlight>
                <a:srgbClr val="F2F2F2"/>
              </a:highlight>
              <a:latin typeface="Abadi"/>
            </a:endParaRPr>
          </a:p>
          <a:p>
            <a:pPr>
              <a:lnSpc>
                <a:spcPct val="100000"/>
              </a:lnSpc>
              <a:spcBef>
                <a:spcPts val="1400"/>
              </a:spcBef>
            </a:pPr>
            <a:r>
              <a:rPr lang="en-US" sz="2200" dirty="0">
                <a:solidFill>
                  <a:schemeClr val="bg2">
                    <a:lumMod val="50000"/>
                  </a:schemeClr>
                </a:solidFill>
                <a:highlight>
                  <a:srgbClr val="F2F2F2"/>
                </a:highlight>
                <a:latin typeface="Abadi"/>
              </a:rPr>
              <a:t>We parsed the table and converted it into a pandas </a:t>
            </a:r>
            <a:r>
              <a:rPr lang="en-US" sz="2200" dirty="0" err="1">
                <a:solidFill>
                  <a:schemeClr val="bg2">
                    <a:lumMod val="50000"/>
                  </a:schemeClr>
                </a:solidFill>
                <a:highlight>
                  <a:srgbClr val="F2F2F2"/>
                </a:highlight>
                <a:latin typeface="Abadi"/>
              </a:rPr>
              <a:t>dataframe</a:t>
            </a:r>
            <a:r>
              <a:rPr lang="en-AS" sz="2200" dirty="0">
                <a:solidFill>
                  <a:schemeClr val="bg2">
                    <a:lumMod val="50000"/>
                  </a:schemeClr>
                </a:solidFill>
                <a:highlight>
                  <a:srgbClr val="F2F2F2"/>
                </a:highlight>
                <a:latin typeface="Abadi"/>
              </a:rPr>
              <a:t> for further visualization and analysis</a:t>
            </a:r>
            <a:r>
              <a:rPr lang="en-US" sz="2200" dirty="0">
                <a:solidFill>
                  <a:schemeClr val="bg2">
                    <a:lumMod val="50000"/>
                  </a:schemeClr>
                </a:solidFill>
                <a:highlight>
                  <a:srgbClr val="F2F2F2"/>
                </a:highlight>
                <a:latin typeface="Abadi"/>
              </a:rPr>
              <a:t>.</a:t>
            </a:r>
            <a:endParaRPr lang="en-US" sz="2200" dirty="0">
              <a:solidFill>
                <a:schemeClr val="bg2">
                  <a:lumMod val="50000"/>
                </a:schemeClr>
              </a:solidFill>
              <a:highlight>
                <a:srgbClr val="F2F2F2"/>
              </a:highlight>
              <a:latin typeface="Abadi" panose="020B0604020104020204" pitchFamily="34" charset="0"/>
            </a:endParaRPr>
          </a:p>
          <a:p>
            <a:pPr>
              <a:lnSpc>
                <a:spcPct val="100000"/>
              </a:lnSpc>
              <a:spcBef>
                <a:spcPts val="1400"/>
              </a:spcBef>
            </a:pPr>
            <a:r>
              <a:rPr lang="en-US" sz="2200" dirty="0">
                <a:solidFill>
                  <a:schemeClr val="bg2">
                    <a:lumMod val="50000"/>
                  </a:schemeClr>
                </a:solidFill>
                <a:highlight>
                  <a:srgbClr val="F2F2F2"/>
                </a:highlight>
                <a:latin typeface="Abadi" panose="020B0604020104020204" pitchFamily="34" charset="0"/>
              </a:rPr>
              <a:t>The link to the notebook is https://github.com/cohenfederico5/Space-Y-project/blob/main/Data%20collection%20(web%20scraping).ipynb</a:t>
            </a:r>
          </a:p>
        </p:txBody>
      </p:sp>
      <p:pic>
        <p:nvPicPr>
          <p:cNvPr id="3" name="Imagen 2" descr="Texto, Carta&#10;&#10;Descripción generada automáticamente">
            <a:extLst>
              <a:ext uri="{FF2B5EF4-FFF2-40B4-BE49-F238E27FC236}">
                <a16:creationId xmlns:a16="http://schemas.microsoft.com/office/drawing/2014/main" id="{194C5E13-45C3-91DF-752F-81AB58E5BDA1}"/>
              </a:ext>
            </a:extLst>
          </p:cNvPr>
          <p:cNvPicPr>
            <a:picLocks noChangeAspect="1"/>
          </p:cNvPicPr>
          <p:nvPr/>
        </p:nvPicPr>
        <p:blipFill>
          <a:blip r:embed="rId3"/>
          <a:stretch>
            <a:fillRect/>
          </a:stretch>
        </p:blipFill>
        <p:spPr>
          <a:xfrm>
            <a:off x="5330283" y="1644145"/>
            <a:ext cx="6446528" cy="438142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EB6DDF5D-1E30-47E5-1004-6FD2DBC99121}"/>
              </a:ext>
            </a:extLst>
          </p:cNvPr>
          <p:cNvSpPr txBox="1">
            <a:spLocks/>
          </p:cNvSpPr>
          <p:nvPr/>
        </p:nvSpPr>
        <p:spPr>
          <a:xfrm>
            <a:off x="979049" y="1749672"/>
            <a:ext cx="10097523" cy="3906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2">
                    <a:lumMod val="50000"/>
                  </a:schemeClr>
                </a:solidFill>
                <a:highlight>
                  <a:srgbClr val="F2F2F2"/>
                </a:highlight>
                <a:latin typeface="Abadi" panose="020B0604020104020204" pitchFamily="34" charset="0"/>
              </a:rPr>
              <a:t>We performed </a:t>
            </a:r>
            <a:r>
              <a:rPr lang="en-AS" sz="2200" dirty="0">
                <a:solidFill>
                  <a:schemeClr val="bg2">
                    <a:lumMod val="50000"/>
                  </a:schemeClr>
                </a:solidFill>
                <a:highlight>
                  <a:srgbClr val="F2F2F2"/>
                </a:highlight>
                <a:latin typeface="Abadi" panose="020B0604020104020204" pitchFamily="34" charset="0"/>
              </a:rPr>
              <a:t>some </a:t>
            </a:r>
            <a:r>
              <a:rPr lang="en-US" sz="2200" dirty="0">
                <a:solidFill>
                  <a:schemeClr val="bg2">
                    <a:lumMod val="50000"/>
                  </a:schemeClr>
                </a:solidFill>
                <a:highlight>
                  <a:srgbClr val="F2F2F2"/>
                </a:highlight>
                <a:latin typeface="Abadi" panose="020B0604020104020204" pitchFamily="34" charset="0"/>
              </a:rPr>
              <a:t>exploratory data analysis </a:t>
            </a:r>
            <a:r>
              <a:rPr lang="en-AS" sz="2200" dirty="0">
                <a:solidFill>
                  <a:schemeClr val="bg2">
                    <a:lumMod val="50000"/>
                  </a:schemeClr>
                </a:solidFill>
                <a:highlight>
                  <a:srgbClr val="F2F2F2"/>
                </a:highlight>
                <a:latin typeface="Abadi" panose="020B0604020104020204" pitchFamily="34" charset="0"/>
              </a:rPr>
              <a:t>(EDA) to find some </a:t>
            </a:r>
            <a:r>
              <a:rPr lang="en-AS" sz="2200" dirty="0" err="1">
                <a:solidFill>
                  <a:schemeClr val="bg2">
                    <a:lumMod val="50000"/>
                  </a:schemeClr>
                </a:solidFill>
                <a:highlight>
                  <a:srgbClr val="F2F2F2"/>
                </a:highlight>
                <a:latin typeface="Abadi" panose="020B0604020104020204" pitchFamily="34" charset="0"/>
              </a:rPr>
              <a:t>patternsin</a:t>
            </a:r>
            <a:r>
              <a:rPr lang="en-AS" sz="2200" dirty="0">
                <a:solidFill>
                  <a:schemeClr val="bg2">
                    <a:lumMod val="50000"/>
                  </a:schemeClr>
                </a:solidFill>
                <a:highlight>
                  <a:srgbClr val="F2F2F2"/>
                </a:highlight>
                <a:latin typeface="Abadi" panose="020B0604020104020204" pitchFamily="34" charset="0"/>
              </a:rPr>
              <a:t> the data </a:t>
            </a:r>
            <a:r>
              <a:rPr lang="en-US" sz="2200" dirty="0">
                <a:solidFill>
                  <a:schemeClr val="bg2">
                    <a:lumMod val="50000"/>
                  </a:schemeClr>
                </a:solidFill>
                <a:highlight>
                  <a:srgbClr val="F2F2F2"/>
                </a:highlight>
                <a:latin typeface="Abadi" panose="020B0604020104020204" pitchFamily="34" charset="0"/>
              </a:rPr>
              <a:t>and determined </a:t>
            </a:r>
            <a:r>
              <a:rPr lang="en-AS" sz="2200" dirty="0">
                <a:solidFill>
                  <a:schemeClr val="bg2">
                    <a:lumMod val="50000"/>
                  </a:schemeClr>
                </a:solidFill>
                <a:highlight>
                  <a:srgbClr val="F2F2F2"/>
                </a:highlight>
                <a:latin typeface="Abadi" panose="020B0604020104020204" pitchFamily="34" charset="0"/>
              </a:rPr>
              <a:t>what would be the label for training supervised models.</a:t>
            </a:r>
          </a:p>
          <a:p>
            <a:r>
              <a:rPr lang="en-US" sz="2200" dirty="0">
                <a:solidFill>
                  <a:schemeClr val="bg2">
                    <a:lumMod val="50000"/>
                  </a:schemeClr>
                </a:solidFill>
                <a:highlight>
                  <a:srgbClr val="F2F2F2"/>
                </a:highlight>
                <a:latin typeface="Abadi" panose="020B0604020104020204" pitchFamily="34" charset="0"/>
              </a:rPr>
              <a:t>We calculated the number of launches at each site, and the number and occurrence of each orbits</a:t>
            </a:r>
          </a:p>
          <a:p>
            <a:r>
              <a:rPr lang="en-US" sz="2200" dirty="0">
                <a:solidFill>
                  <a:schemeClr val="bg2">
                    <a:lumMod val="50000"/>
                  </a:schemeClr>
                </a:solidFill>
                <a:highlight>
                  <a:srgbClr val="F2F2F2"/>
                </a:highlight>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bg2">
                    <a:lumMod val="50000"/>
                  </a:schemeClr>
                </a:solidFill>
                <a:highlight>
                  <a:srgbClr val="F2F2F2"/>
                </a:highlight>
                <a:latin typeface="Abadi" panose="020B0604020104020204" pitchFamily="34" charset="0"/>
              </a:rPr>
              <a:t>The link to the notebook is https://github.com/cohenfederico5/Space-Y-project/blob/main/Data%20Wrangling.ipynb</a:t>
            </a:r>
            <a:endParaRPr lang="en-US" dirty="0">
              <a:solidFill>
                <a:schemeClr val="bg2">
                  <a:lumMod val="50000"/>
                </a:schemeClr>
              </a:solidFill>
              <a:highlight>
                <a:srgbClr val="F2F2F2"/>
              </a:highlight>
            </a:endParaRPr>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4BBD5A0E-2253-7DE3-F20E-442C69F159F7}"/>
              </a:ext>
            </a:extLst>
          </p:cNvPr>
          <p:cNvSpPr txBox="1">
            <a:spLocks/>
          </p:cNvSpPr>
          <p:nvPr/>
        </p:nvSpPr>
        <p:spPr>
          <a:xfrm>
            <a:off x="335210" y="1763332"/>
            <a:ext cx="6284037"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a:rPr>
              <a:t>We </a:t>
            </a:r>
            <a:r>
              <a:rPr lang="en-AS" sz="2200" dirty="0">
                <a:solidFill>
                  <a:schemeClr val="bg2">
                    <a:lumMod val="50000"/>
                  </a:schemeClr>
                </a:solidFill>
                <a:latin typeface="Abadi"/>
              </a:rPr>
              <a:t>prepared data features Engineering. </a:t>
            </a:r>
          </a:p>
          <a:p>
            <a:pPr>
              <a:lnSpc>
                <a:spcPct val="100000"/>
              </a:lnSpc>
              <a:spcBef>
                <a:spcPts val="1400"/>
              </a:spcBef>
            </a:pPr>
            <a:r>
              <a:rPr lang="es-AR" sz="2200" dirty="0">
                <a:solidFill>
                  <a:schemeClr val="bg2">
                    <a:lumMod val="50000"/>
                  </a:schemeClr>
                </a:solidFill>
                <a:latin typeface="Abadi"/>
              </a:rPr>
              <a:t>W</a:t>
            </a:r>
            <a:r>
              <a:rPr lang="en-US" sz="2200" dirty="0">
                <a:solidFill>
                  <a:schemeClr val="bg2">
                    <a:lumMod val="50000"/>
                  </a:schemeClr>
                </a:solidFill>
                <a:latin typeface="Abadi"/>
              </a:rPr>
              <a:t>e</a:t>
            </a:r>
            <a:r>
              <a:rPr lang="en-AS" sz="2200" dirty="0">
                <a:solidFill>
                  <a:schemeClr val="bg2">
                    <a:lumMod val="50000"/>
                  </a:schemeClr>
                </a:solidFill>
                <a:latin typeface="Abadi"/>
              </a:rPr>
              <a:t> e</a:t>
            </a:r>
            <a:r>
              <a:rPr lang="en-US" sz="2200" dirty="0" err="1">
                <a:solidFill>
                  <a:schemeClr val="bg2">
                    <a:lumMod val="50000"/>
                  </a:schemeClr>
                </a:solidFill>
                <a:latin typeface="Abadi"/>
              </a:rPr>
              <a:t>xplored</a:t>
            </a:r>
            <a:r>
              <a:rPr lang="en-US" sz="2200" dirty="0">
                <a:solidFill>
                  <a:schemeClr val="bg2">
                    <a:lumMod val="50000"/>
                  </a:schemeClr>
                </a:solidFill>
                <a:latin typeface="Abadi"/>
              </a:rPr>
              <a:t> </a:t>
            </a:r>
            <a:r>
              <a:rPr lang="en-AS" sz="2200" dirty="0">
                <a:solidFill>
                  <a:schemeClr val="bg2">
                    <a:lumMod val="50000"/>
                  </a:schemeClr>
                </a:solidFill>
                <a:latin typeface="Abadi"/>
              </a:rPr>
              <a:t>the relationship </a:t>
            </a:r>
            <a:r>
              <a:rPr lang="en-US" sz="2200" dirty="0">
                <a:solidFill>
                  <a:schemeClr val="bg2">
                    <a:lumMod val="50000"/>
                  </a:schemeClr>
                </a:solidFill>
                <a:latin typeface="Abadi"/>
              </a:rPr>
              <a:t>between </a:t>
            </a:r>
            <a:r>
              <a:rPr lang="en-AS" sz="2200" dirty="0">
                <a:solidFill>
                  <a:schemeClr val="bg2">
                    <a:lumMod val="50000"/>
                  </a:schemeClr>
                </a:solidFill>
                <a:latin typeface="Abadi"/>
              </a:rPr>
              <a:t>some attributes (</a:t>
            </a:r>
            <a:r>
              <a:rPr lang="en-US" sz="2200" dirty="0">
                <a:solidFill>
                  <a:schemeClr val="bg2">
                    <a:lumMod val="50000"/>
                  </a:schemeClr>
                </a:solidFill>
                <a:latin typeface="Abadi"/>
              </a:rPr>
              <a:t>flight number and launch Site, payload and launch site, success rate of each orbit type, flight number and orbit type</a:t>
            </a:r>
            <a:r>
              <a:rPr lang="en-AS" sz="2200" dirty="0">
                <a:solidFill>
                  <a:schemeClr val="bg2">
                    <a:lumMod val="50000"/>
                  </a:schemeClr>
                </a:solidFill>
                <a:latin typeface="Abadi"/>
              </a:rPr>
              <a:t>) and also visualize</a:t>
            </a:r>
            <a:r>
              <a:rPr lang="en-US" sz="2200" dirty="0">
                <a:solidFill>
                  <a:schemeClr val="bg2">
                    <a:lumMod val="50000"/>
                  </a:schemeClr>
                </a:solidFill>
                <a:latin typeface="Abadi"/>
              </a:rPr>
              <a:t> the launch success yearly trend. </a:t>
            </a:r>
            <a:endParaRPr lang="en-US" sz="2200" dirty="0">
              <a:solidFill>
                <a:schemeClr val="bg2">
                  <a:lumMod val="50000"/>
                </a:schemeClr>
              </a:solidFill>
              <a:latin typeface="Abadi" panose="020B0604020104020204" pitchFamily="34" charset="0"/>
            </a:endParaRPr>
          </a:p>
          <a:p>
            <a:endParaRPr lang="en-US" dirty="0"/>
          </a:p>
        </p:txBody>
      </p:sp>
      <p:sp>
        <p:nvSpPr>
          <p:cNvPr id="8" name="Content Placeholder 4">
            <a:extLst>
              <a:ext uri="{FF2B5EF4-FFF2-40B4-BE49-F238E27FC236}">
                <a16:creationId xmlns:a16="http://schemas.microsoft.com/office/drawing/2014/main" id="{50AC5E34-B32C-DBCC-7DD5-37B83054FBE1}"/>
              </a:ext>
            </a:extLst>
          </p:cNvPr>
          <p:cNvSpPr txBox="1">
            <a:spLocks/>
          </p:cNvSpPr>
          <p:nvPr/>
        </p:nvSpPr>
        <p:spPr>
          <a:xfrm>
            <a:off x="401866" y="4721514"/>
            <a:ext cx="5754624" cy="24505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 link to the notebook is</a:t>
            </a:r>
            <a:r>
              <a:rPr lang="en-AS" sz="2200" dirty="0">
                <a:solidFill>
                  <a:schemeClr val="bg2">
                    <a:lumMod val="50000"/>
                  </a:schemeClr>
                </a:solidFill>
                <a:latin typeface="Abadi" panose="020B0604020104020204" pitchFamily="34" charset="0"/>
              </a:rPr>
              <a:t> </a:t>
            </a:r>
            <a:r>
              <a:rPr lang="en-US" sz="2200" dirty="0">
                <a:solidFill>
                  <a:schemeClr val="bg2">
                    <a:lumMod val="50000"/>
                  </a:schemeClr>
                </a:solidFill>
                <a:latin typeface="Abadi" panose="020B0604020104020204" pitchFamily="34" charset="0"/>
              </a:rPr>
              <a:t>https://github.com/cohenfederico5/Space-Y-project/blob/main/EDA_Data%20Visualization.ipynb</a:t>
            </a:r>
            <a:endParaRPr lang="en-US" dirty="0">
              <a:solidFill>
                <a:schemeClr val="bg2">
                  <a:lumMod val="50000"/>
                </a:schemeClr>
              </a:solidFill>
              <a:highlight>
                <a:srgbClr val="FFFF00"/>
              </a:highlight>
            </a:endParaRPr>
          </a:p>
        </p:txBody>
      </p:sp>
      <p:pic>
        <p:nvPicPr>
          <p:cNvPr id="12" name="Imagen 11" descr="Gráfico, Gráfico de barras&#10;&#10;Descripción generada automáticamente">
            <a:extLst>
              <a:ext uri="{FF2B5EF4-FFF2-40B4-BE49-F238E27FC236}">
                <a16:creationId xmlns:a16="http://schemas.microsoft.com/office/drawing/2014/main" id="{C7C68822-7F01-D960-9994-47DE60DB5BFF}"/>
              </a:ext>
            </a:extLst>
          </p:cNvPr>
          <p:cNvPicPr>
            <a:picLocks noChangeAspect="1"/>
          </p:cNvPicPr>
          <p:nvPr/>
        </p:nvPicPr>
        <p:blipFill>
          <a:blip r:embed="rId3"/>
          <a:stretch>
            <a:fillRect/>
          </a:stretch>
        </p:blipFill>
        <p:spPr>
          <a:xfrm>
            <a:off x="6917472" y="1650356"/>
            <a:ext cx="4819981" cy="392525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uadroTexto 5">
            <a:extLst>
              <a:ext uri="{FF2B5EF4-FFF2-40B4-BE49-F238E27FC236}">
                <a16:creationId xmlns:a16="http://schemas.microsoft.com/office/drawing/2014/main" id="{E46DA48C-304C-2496-E172-01DC8B1AEC7F}"/>
              </a:ext>
            </a:extLst>
          </p:cNvPr>
          <p:cNvSpPr txBox="1"/>
          <p:nvPr/>
        </p:nvSpPr>
        <p:spPr>
          <a:xfrm>
            <a:off x="1137424" y="1594624"/>
            <a:ext cx="9645805" cy="4714111"/>
          </a:xfrm>
          <a:prstGeom prst="rect">
            <a:avLst/>
          </a:prstGeom>
          <a:noFill/>
        </p:spPr>
        <p:txBody>
          <a:bodyPr wrap="square">
            <a:spAutoFit/>
          </a:bodyPr>
          <a:lstStyle/>
          <a:p>
            <a:pPr>
              <a:lnSpc>
                <a:spcPct val="100000"/>
              </a:lnSpc>
              <a:spcBef>
                <a:spcPts val="1400"/>
              </a:spcBef>
            </a:pPr>
            <a:r>
              <a:rPr lang="en-US" sz="2200" dirty="0">
                <a:solidFill>
                  <a:schemeClr val="bg2">
                    <a:lumMod val="50000"/>
                  </a:schemeClr>
                </a:solidFill>
                <a:latin typeface="Abadi"/>
              </a:rPr>
              <a:t>We applied EDA with SQL to get insight</a:t>
            </a:r>
            <a:r>
              <a:rPr lang="en-AS" sz="2200" dirty="0">
                <a:solidFill>
                  <a:schemeClr val="bg2">
                    <a:lumMod val="50000"/>
                  </a:schemeClr>
                </a:solidFill>
                <a:latin typeface="Abadi"/>
              </a:rPr>
              <a:t>s</a:t>
            </a:r>
            <a:r>
              <a:rPr lang="en-US" sz="2200" dirty="0">
                <a:solidFill>
                  <a:schemeClr val="bg2">
                    <a:lumMod val="50000"/>
                  </a:schemeClr>
                </a:solidFill>
                <a:latin typeface="Abadi"/>
              </a:rPr>
              <a:t> from the data. We </a:t>
            </a:r>
            <a:r>
              <a:rPr lang="en-AS" sz="2200" dirty="0">
                <a:solidFill>
                  <a:schemeClr val="bg2">
                    <a:lumMod val="50000"/>
                  </a:schemeClr>
                </a:solidFill>
                <a:latin typeface="Abadi"/>
              </a:rPr>
              <a:t>ran different </a:t>
            </a:r>
            <a:r>
              <a:rPr lang="en-US" sz="2200" dirty="0">
                <a:solidFill>
                  <a:schemeClr val="bg2">
                    <a:lumMod val="50000"/>
                  </a:schemeClr>
                </a:solidFill>
                <a:latin typeface="Abadi"/>
              </a:rPr>
              <a:t> queries </a:t>
            </a:r>
            <a:r>
              <a:rPr lang="en-AS" sz="2200" dirty="0">
                <a:solidFill>
                  <a:schemeClr val="bg2">
                    <a:lumMod val="50000"/>
                  </a:schemeClr>
                </a:solidFill>
                <a:latin typeface="Abadi"/>
              </a:rPr>
              <a:t>among we can underline the following ones</a:t>
            </a:r>
            <a:r>
              <a:rPr lang="en-US" sz="2200" dirty="0">
                <a:solidFill>
                  <a:schemeClr val="bg2">
                    <a:lumMod val="50000"/>
                  </a:schemeClr>
                </a:solidFill>
                <a:latin typeface="Abadi"/>
              </a:rPr>
              <a:t>:</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AS" sz="1700" dirty="0">
              <a:solidFill>
                <a:schemeClr val="bg2">
                  <a:lumMod val="50000"/>
                </a:schemeClr>
              </a:solidFill>
              <a:latin typeface="Abadi"/>
            </a:endParaRPr>
          </a:p>
          <a:p>
            <a:pPr lvl="1">
              <a:lnSpc>
                <a:spcPct val="100000"/>
              </a:lnSpc>
              <a:spcBef>
                <a:spcPts val="1400"/>
              </a:spcBef>
              <a:buFontTx/>
              <a:buChar char="-"/>
            </a:pPr>
            <a:r>
              <a:rPr lang="en-AS" sz="1700" dirty="0">
                <a:solidFill>
                  <a:schemeClr val="bg2">
                    <a:lumMod val="50000"/>
                  </a:schemeClr>
                </a:solidFill>
                <a:latin typeface="Abadi"/>
              </a:rPr>
              <a:t>The date when the first </a:t>
            </a:r>
            <a:r>
              <a:rPr lang="en-AS" sz="1700" dirty="0" err="1">
                <a:solidFill>
                  <a:schemeClr val="bg2">
                    <a:lumMod val="50000"/>
                  </a:schemeClr>
                </a:solidFill>
                <a:latin typeface="Abadi"/>
              </a:rPr>
              <a:t>succe</a:t>
            </a:r>
            <a:r>
              <a:rPr lang="es-AR" sz="1700" dirty="0">
                <a:solidFill>
                  <a:schemeClr val="bg2">
                    <a:lumMod val="50000"/>
                  </a:schemeClr>
                </a:solidFill>
                <a:latin typeface="Abadi"/>
              </a:rPr>
              <a:t>s</a:t>
            </a:r>
            <a:r>
              <a:rPr lang="en-AS" sz="1700" dirty="0" err="1">
                <a:solidFill>
                  <a:schemeClr val="bg2">
                    <a:lumMod val="50000"/>
                  </a:schemeClr>
                </a:solidFill>
                <a:latin typeface="Abadi"/>
              </a:rPr>
              <a:t>sful</a:t>
            </a:r>
            <a:r>
              <a:rPr lang="en-AS" sz="1700" dirty="0">
                <a:solidFill>
                  <a:schemeClr val="bg2">
                    <a:lumMod val="50000"/>
                  </a:schemeClr>
                </a:solidFill>
                <a:latin typeface="Abadi"/>
              </a:rPr>
              <a:t> landing outcome in ground pad was achieved</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AS" sz="1700" dirty="0">
              <a:solidFill>
                <a:schemeClr val="bg2">
                  <a:lumMod val="50000"/>
                </a:schemeClr>
              </a:solidFill>
              <a:latin typeface="Abadi"/>
            </a:endParaRPr>
          </a:p>
          <a:p>
            <a:pPr lvl="1">
              <a:lnSpc>
                <a:spcPct val="100000"/>
              </a:lnSpc>
              <a:spcBef>
                <a:spcPts val="1400"/>
              </a:spcBef>
              <a:buFontTx/>
              <a:buChar char="-"/>
            </a:pPr>
            <a:r>
              <a:rPr lang="en-AS" sz="1700" dirty="0">
                <a:solidFill>
                  <a:schemeClr val="bg2">
                    <a:lumMod val="50000"/>
                  </a:schemeClr>
                </a:solidFill>
                <a:latin typeface="Abadi"/>
              </a:rPr>
              <a:t>The name of the booster versions which have carried the maximum payload mass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bg2">
                  <a:lumMod val="50000"/>
                </a:schemeClr>
              </a:solidFill>
              <a:latin typeface="Abadi"/>
            </a:endParaRPr>
          </a:p>
          <a:p>
            <a:pPr>
              <a:lnSpc>
                <a:spcPct val="100000"/>
              </a:lnSpc>
              <a:spcBef>
                <a:spcPts val="1400"/>
              </a:spcBef>
            </a:pPr>
            <a:r>
              <a:rPr lang="en-US" sz="2200" dirty="0">
                <a:solidFill>
                  <a:schemeClr val="bg2">
                    <a:lumMod val="50000"/>
                  </a:schemeClr>
                </a:solidFill>
                <a:highlight>
                  <a:srgbClr val="F2F2F2"/>
                </a:highlight>
                <a:latin typeface="Abadi"/>
              </a:rPr>
              <a:t>The link to the notebook is https://github.com/cohenfederico5/Space-Y-project/blob/main/EDA_%20SQl.ipynb</a:t>
            </a: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C7F0F122-C81E-5D99-243A-018565B29B22}"/>
              </a:ext>
            </a:extLst>
          </p:cNvPr>
          <p:cNvSpPr txBox="1">
            <a:spLocks/>
          </p:cNvSpPr>
          <p:nvPr/>
        </p:nvSpPr>
        <p:spPr>
          <a:xfrm>
            <a:off x="838200" y="1507253"/>
            <a:ext cx="10515600" cy="47191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We </a:t>
            </a:r>
            <a:r>
              <a:rPr lang="en-AS" sz="2200" dirty="0">
                <a:solidFill>
                  <a:schemeClr val="bg2">
                    <a:lumMod val="50000"/>
                  </a:schemeClr>
                </a:solidFill>
                <a:latin typeface="Abadi" panose="020B0604020104020204" pitchFamily="34" charset="0"/>
              </a:rPr>
              <a:t>use Folium map to </a:t>
            </a:r>
            <a:r>
              <a:rPr lang="en-US" sz="2200" dirty="0">
                <a:solidFill>
                  <a:schemeClr val="bg2">
                    <a:lumMod val="50000"/>
                  </a:schemeClr>
                </a:solidFill>
                <a:latin typeface="Abadi" panose="020B0604020104020204" pitchFamily="34" charset="0"/>
              </a:rPr>
              <a:t>marked all launch sites</a:t>
            </a:r>
            <a:r>
              <a:rPr lang="en-AS" sz="2200" dirty="0">
                <a:solidFill>
                  <a:schemeClr val="bg2">
                    <a:lumMod val="50000"/>
                  </a:schemeClr>
                </a:solidFill>
                <a:latin typeface="Abadi" panose="020B0604020104020204" pitchFamily="34" charset="0"/>
              </a:rPr>
              <a:t>. We also</a:t>
            </a:r>
            <a:r>
              <a:rPr lang="en-US" sz="2200" dirty="0">
                <a:solidFill>
                  <a:schemeClr val="bg2">
                    <a:lumMod val="50000"/>
                  </a:schemeClr>
                </a:solidFill>
                <a:latin typeface="Abadi" panose="020B0604020104020204" pitchFamily="34" charset="0"/>
              </a:rPr>
              <a:t> add</a:t>
            </a:r>
            <a:r>
              <a:rPr lang="en-AS" sz="2200" dirty="0">
                <a:solidFill>
                  <a:schemeClr val="bg2">
                    <a:lumMod val="50000"/>
                  </a:schemeClr>
                </a:solidFill>
                <a:latin typeface="Abadi" panose="020B0604020104020204" pitchFamily="34" charset="0"/>
              </a:rPr>
              <a:t>ed</a:t>
            </a:r>
            <a:r>
              <a:rPr lang="en-US" sz="2200" dirty="0">
                <a:solidFill>
                  <a:schemeClr val="bg2">
                    <a:lumMod val="50000"/>
                  </a:schemeClr>
                </a:solidFill>
                <a:latin typeface="Abadi" panose="020B0604020104020204" pitchFamily="34" charset="0"/>
              </a:rPr>
              <a:t> map objects such as markers, circles, lines to mark the success or failure of launches for each site on the map.</a:t>
            </a:r>
          </a:p>
          <a:p>
            <a:pPr>
              <a:lnSpc>
                <a:spcPct val="100000"/>
              </a:lnSpc>
              <a:spcBef>
                <a:spcPts val="1400"/>
              </a:spcBef>
            </a:pPr>
            <a:r>
              <a:rPr lang="en-US" sz="2200" dirty="0">
                <a:solidFill>
                  <a:schemeClr val="bg2">
                    <a:lumMod val="50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bg2">
                    <a:lumMod val="50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bg2">
                    <a:lumMod val="50000"/>
                  </a:schemeClr>
                </a:solidFill>
                <a:latin typeface="Abadi" panose="020B0604020104020204" pitchFamily="34" charset="0"/>
              </a:rPr>
              <a:t>We calculated the distances between a launch site to its proximities. We answered some question </a:t>
            </a:r>
            <a:r>
              <a:rPr lang="en-AS" sz="2200" dirty="0" err="1">
                <a:solidFill>
                  <a:schemeClr val="bg2">
                    <a:lumMod val="50000"/>
                  </a:schemeClr>
                </a:solidFill>
                <a:latin typeface="Abadi" panose="020B0604020104020204" pitchFamily="34" charset="0"/>
              </a:rPr>
              <a:t>sush</a:t>
            </a:r>
            <a:r>
              <a:rPr lang="en-AS" sz="2200" dirty="0">
                <a:solidFill>
                  <a:schemeClr val="bg2">
                    <a:lumMod val="50000"/>
                  </a:schemeClr>
                </a:solidFill>
                <a:latin typeface="Abadi" panose="020B0604020104020204" pitchFamily="34" charset="0"/>
              </a:rPr>
              <a:t> as</a:t>
            </a:r>
            <a:r>
              <a:rPr lang="en-US" sz="2200" dirty="0">
                <a:solidFill>
                  <a:schemeClr val="bg2">
                    <a:lumMod val="50000"/>
                  </a:schemeClr>
                </a:solidFill>
                <a:latin typeface="Abadi" panose="020B0604020104020204" pitchFamily="34" charset="0"/>
              </a:rPr>
              <a:t>:</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AS" dirty="0"/>
          </a:p>
          <a:p>
            <a:r>
              <a:rPr lang="en-US" sz="2800" dirty="0">
                <a:solidFill>
                  <a:schemeClr val="bg2">
                    <a:lumMod val="50000"/>
                  </a:schemeClr>
                </a:solidFill>
                <a:highlight>
                  <a:srgbClr val="F2F2F2"/>
                </a:highlight>
                <a:latin typeface="Abadi"/>
              </a:rPr>
              <a:t>The link to the notebook is</a:t>
            </a:r>
            <a:r>
              <a:rPr lang="en-AS" sz="2800" dirty="0">
                <a:solidFill>
                  <a:schemeClr val="bg2">
                    <a:lumMod val="50000"/>
                  </a:schemeClr>
                </a:solidFill>
                <a:highlight>
                  <a:srgbClr val="F2F2F2"/>
                </a:highlight>
                <a:latin typeface="Abadi"/>
              </a:rPr>
              <a:t> </a:t>
            </a:r>
            <a:r>
              <a:rPr lang="es-AR" sz="2800" dirty="0">
                <a:solidFill>
                  <a:schemeClr val="bg2">
                    <a:lumMod val="50000"/>
                  </a:schemeClr>
                </a:solidFill>
                <a:highlight>
                  <a:srgbClr val="F2F2F2"/>
                </a:highlight>
                <a:latin typeface="Abadi"/>
              </a:rPr>
              <a:t>https://github.com/cohenfederico5/Space-Y-project/blob/main/Interactive_visual_analytics_folium.ipynb</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6E5D0F31-D0CC-AFEB-00D6-D13B81320610}"/>
              </a:ext>
            </a:extLst>
          </p:cNvPr>
          <p:cNvSpPr txBox="1">
            <a:spLocks/>
          </p:cNvSpPr>
          <p:nvPr/>
        </p:nvSpPr>
        <p:spPr>
          <a:xfrm>
            <a:off x="1031267" y="1825624"/>
            <a:ext cx="10254344" cy="411797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bg2">
                    <a:lumMod val="50000"/>
                  </a:schemeClr>
                </a:solidFill>
                <a:latin typeface="Abadi" panose="020B0604020104020204" pitchFamily="34" charset="0"/>
              </a:rPr>
              <a:t>We built </a:t>
            </a:r>
            <a:r>
              <a:rPr lang="en-AS" sz="1800" dirty="0">
                <a:solidFill>
                  <a:schemeClr val="bg2">
                    <a:lumMod val="50000"/>
                  </a:schemeClr>
                </a:solidFill>
                <a:latin typeface="Abadi" panose="020B0604020104020204" pitchFamily="34" charset="0"/>
              </a:rPr>
              <a:t>a </a:t>
            </a:r>
            <a:r>
              <a:rPr lang="en-US" sz="1800" dirty="0">
                <a:solidFill>
                  <a:schemeClr val="bg2">
                    <a:lumMod val="50000"/>
                  </a:schemeClr>
                </a:solidFill>
                <a:latin typeface="Abadi" panose="020B0604020104020204" pitchFamily="34" charset="0"/>
              </a:rPr>
              <a:t>dashboard </a:t>
            </a:r>
            <a:r>
              <a:rPr lang="en-AS" sz="1800" dirty="0">
                <a:solidFill>
                  <a:schemeClr val="bg2">
                    <a:lumMod val="50000"/>
                  </a:schemeClr>
                </a:solidFill>
                <a:latin typeface="Abadi" panose="020B0604020104020204" pitchFamily="34" charset="0"/>
              </a:rPr>
              <a:t>application </a:t>
            </a:r>
            <a:r>
              <a:rPr lang="en-US" sz="1800" dirty="0">
                <a:solidFill>
                  <a:schemeClr val="bg2">
                    <a:lumMod val="50000"/>
                  </a:schemeClr>
                </a:solidFill>
                <a:latin typeface="Abadi" panose="020B0604020104020204" pitchFamily="34" charset="0"/>
              </a:rPr>
              <a:t>with </a:t>
            </a:r>
            <a:r>
              <a:rPr lang="en-US" sz="1800" dirty="0" err="1">
                <a:solidFill>
                  <a:schemeClr val="bg2">
                    <a:lumMod val="50000"/>
                  </a:schemeClr>
                </a:solidFill>
                <a:latin typeface="Abadi" panose="020B0604020104020204" pitchFamily="34" charset="0"/>
              </a:rPr>
              <a:t>Plotly</a:t>
            </a:r>
            <a:r>
              <a:rPr lang="en-US" sz="1800" dirty="0">
                <a:solidFill>
                  <a:schemeClr val="bg2">
                    <a:lumMod val="50000"/>
                  </a:schemeClr>
                </a:solidFill>
                <a:latin typeface="Abadi" panose="020B0604020104020204" pitchFamily="34" charset="0"/>
              </a:rPr>
              <a:t> </a:t>
            </a:r>
            <a:r>
              <a:rPr lang="en-AS" sz="1800" dirty="0">
                <a:solidFill>
                  <a:schemeClr val="bg2">
                    <a:lumMod val="50000"/>
                  </a:schemeClr>
                </a:solidFill>
                <a:latin typeface="Abadi" panose="020B0604020104020204" pitchFamily="34" charset="0"/>
              </a:rPr>
              <a:t>D</a:t>
            </a:r>
            <a:r>
              <a:rPr lang="en-US" sz="1800" dirty="0">
                <a:solidFill>
                  <a:schemeClr val="bg2">
                    <a:lumMod val="50000"/>
                  </a:schemeClr>
                </a:solidFill>
                <a:latin typeface="Abadi" panose="020B0604020104020204" pitchFamily="34" charset="0"/>
              </a:rPr>
              <a:t>ash</a:t>
            </a:r>
            <a:r>
              <a:rPr lang="en-AS" sz="1800" dirty="0">
                <a:solidFill>
                  <a:schemeClr val="bg2">
                    <a:lumMod val="50000"/>
                  </a:schemeClr>
                </a:solidFill>
                <a:latin typeface="Abadi" panose="020B0604020104020204" pitchFamily="34" charset="0"/>
              </a:rPr>
              <a:t> to perform interactive visual analytics on Space X launch data in real-time.</a:t>
            </a:r>
          </a:p>
          <a:p>
            <a:pPr>
              <a:lnSpc>
                <a:spcPct val="100000"/>
              </a:lnSpc>
              <a:spcBef>
                <a:spcPts val="1400"/>
              </a:spcBef>
            </a:pPr>
            <a:r>
              <a:rPr lang="en-AS" sz="1800" dirty="0">
                <a:solidFill>
                  <a:schemeClr val="bg2">
                    <a:lumMod val="50000"/>
                  </a:schemeClr>
                </a:solidFill>
                <a:latin typeface="Abadi" panose="020B0604020104020204" pitchFamily="34" charset="0"/>
              </a:rPr>
              <a:t>This dashboard contains input components such as a dropdown list of launch sites.</a:t>
            </a:r>
          </a:p>
          <a:p>
            <a:pPr>
              <a:lnSpc>
                <a:spcPct val="100000"/>
              </a:lnSpc>
              <a:spcBef>
                <a:spcPts val="1400"/>
              </a:spcBef>
            </a:pPr>
            <a:r>
              <a:rPr lang="en-AS" sz="1800" dirty="0">
                <a:solidFill>
                  <a:schemeClr val="bg2">
                    <a:lumMod val="50000"/>
                  </a:schemeClr>
                </a:solidFill>
                <a:latin typeface="Abadi" panose="020B0604020104020204" pitchFamily="34" charset="0"/>
              </a:rPr>
              <a:t>W</a:t>
            </a:r>
            <a:r>
              <a:rPr lang="en-US" sz="1800" dirty="0">
                <a:solidFill>
                  <a:schemeClr val="bg2">
                    <a:lumMod val="50000"/>
                  </a:schemeClr>
                </a:solidFill>
                <a:latin typeface="Abadi" panose="020B0604020104020204" pitchFamily="34" charset="0"/>
              </a:rPr>
              <a:t>e plotted </a:t>
            </a:r>
            <a:r>
              <a:rPr lang="en-AS" sz="1800" dirty="0">
                <a:solidFill>
                  <a:schemeClr val="bg2">
                    <a:lumMod val="50000"/>
                  </a:schemeClr>
                </a:solidFill>
                <a:latin typeface="Abadi" panose="020B0604020104020204" pitchFamily="34" charset="0"/>
              </a:rPr>
              <a:t>a </a:t>
            </a:r>
            <a:r>
              <a:rPr lang="en-US" sz="1800" dirty="0">
                <a:solidFill>
                  <a:schemeClr val="bg2">
                    <a:lumMod val="50000"/>
                  </a:schemeClr>
                </a:solidFill>
                <a:latin typeface="Abadi" panose="020B0604020104020204" pitchFamily="34" charset="0"/>
              </a:rPr>
              <a:t>pie charts showing the total launches by </a:t>
            </a:r>
            <a:r>
              <a:rPr lang="en-AS" sz="1800" dirty="0">
                <a:solidFill>
                  <a:schemeClr val="bg2">
                    <a:lumMod val="50000"/>
                  </a:schemeClr>
                </a:solidFill>
                <a:latin typeface="Abadi" panose="020B0604020104020204" pitchFamily="34" charset="0"/>
              </a:rPr>
              <a:t>each </a:t>
            </a:r>
            <a:r>
              <a:rPr lang="en-US" sz="1800" dirty="0">
                <a:solidFill>
                  <a:schemeClr val="bg2">
                    <a:lumMod val="50000"/>
                  </a:schemeClr>
                </a:solidFill>
                <a:latin typeface="Abadi" panose="020B0604020104020204" pitchFamily="34" charset="0"/>
              </a:rPr>
              <a:t>site</a:t>
            </a:r>
            <a:r>
              <a:rPr lang="en-AS" sz="1800" dirty="0">
                <a:solidFill>
                  <a:schemeClr val="bg2">
                    <a:lumMod val="50000"/>
                  </a:schemeClr>
                </a:solidFill>
                <a:latin typeface="Abadi" panose="020B0604020104020204" pitchFamily="34" charset="0"/>
              </a:rPr>
              <a:t> that you can select interacting with the dropdown.</a:t>
            </a:r>
          </a:p>
          <a:p>
            <a:pPr>
              <a:lnSpc>
                <a:spcPct val="100000"/>
              </a:lnSpc>
              <a:spcBef>
                <a:spcPts val="1400"/>
              </a:spcBef>
            </a:pPr>
            <a:r>
              <a:rPr lang="en-AS" sz="1800" dirty="0">
                <a:solidFill>
                  <a:schemeClr val="bg2">
                    <a:lumMod val="50000"/>
                  </a:schemeClr>
                </a:solidFill>
                <a:latin typeface="Abadi" panose="020B0604020104020204" pitchFamily="34" charset="0"/>
              </a:rPr>
              <a:t>Then, we built a range slider to select Payload Mass (Kg) to interact with a scatter point chart.</a:t>
            </a:r>
            <a:endParaRPr lang="en-US" sz="1800" dirty="0">
              <a:solidFill>
                <a:schemeClr val="bg2">
                  <a:lumMod val="50000"/>
                </a:schemeClr>
              </a:solidFill>
              <a:latin typeface="Abadi" panose="020B0604020104020204" pitchFamily="34" charset="0"/>
            </a:endParaRPr>
          </a:p>
          <a:p>
            <a:pPr>
              <a:lnSpc>
                <a:spcPct val="100000"/>
              </a:lnSpc>
              <a:spcBef>
                <a:spcPts val="1400"/>
              </a:spcBef>
            </a:pPr>
            <a:r>
              <a:rPr lang="en-AS" sz="1800" dirty="0">
                <a:solidFill>
                  <a:schemeClr val="bg2">
                    <a:lumMod val="50000"/>
                  </a:schemeClr>
                </a:solidFill>
                <a:latin typeface="Abadi" panose="020B0604020104020204" pitchFamily="34" charset="0"/>
              </a:rPr>
              <a:t>So we </a:t>
            </a:r>
            <a:r>
              <a:rPr lang="en-US" sz="1800" dirty="0">
                <a:solidFill>
                  <a:schemeClr val="bg2">
                    <a:lumMod val="50000"/>
                  </a:schemeClr>
                </a:solidFill>
                <a:latin typeface="Abadi" panose="020B0604020104020204" pitchFamily="34" charset="0"/>
              </a:rPr>
              <a:t>plotted </a:t>
            </a:r>
            <a:r>
              <a:rPr lang="en-AS" sz="1800" dirty="0">
                <a:solidFill>
                  <a:schemeClr val="bg2">
                    <a:lumMod val="50000"/>
                  </a:schemeClr>
                </a:solidFill>
                <a:latin typeface="Abadi" panose="020B0604020104020204" pitchFamily="34" charset="0"/>
              </a:rPr>
              <a:t>this </a:t>
            </a:r>
            <a:r>
              <a:rPr lang="en-US" sz="1800" dirty="0">
                <a:solidFill>
                  <a:schemeClr val="bg2">
                    <a:lumMod val="50000"/>
                  </a:schemeClr>
                </a:solidFill>
                <a:latin typeface="Abadi" panose="020B0604020104020204" pitchFamily="34" charset="0"/>
              </a:rPr>
              <a:t>scatter </a:t>
            </a:r>
            <a:r>
              <a:rPr lang="en-AS" sz="1800" dirty="0">
                <a:solidFill>
                  <a:schemeClr val="bg2">
                    <a:lumMod val="50000"/>
                  </a:schemeClr>
                </a:solidFill>
                <a:latin typeface="Abadi" panose="020B0604020104020204" pitchFamily="34" charset="0"/>
              </a:rPr>
              <a:t>point chart that shows </a:t>
            </a:r>
            <a:r>
              <a:rPr lang="en-US" sz="1800" dirty="0">
                <a:solidFill>
                  <a:schemeClr val="bg2">
                    <a:lumMod val="50000"/>
                  </a:schemeClr>
                </a:solidFill>
                <a:latin typeface="Abadi" panose="020B0604020104020204" pitchFamily="34" charset="0"/>
              </a:rPr>
              <a:t>the relationship </a:t>
            </a:r>
            <a:r>
              <a:rPr lang="en-AS" sz="1800" dirty="0">
                <a:solidFill>
                  <a:schemeClr val="bg2">
                    <a:lumMod val="50000"/>
                  </a:schemeClr>
                </a:solidFill>
                <a:latin typeface="Abadi" panose="020B0604020104020204" pitchFamily="34" charset="0"/>
              </a:rPr>
              <a:t>between </a:t>
            </a:r>
            <a:r>
              <a:rPr lang="en-US" sz="1800" dirty="0">
                <a:solidFill>
                  <a:schemeClr val="bg2">
                    <a:lumMod val="50000"/>
                  </a:schemeClr>
                </a:solidFill>
                <a:latin typeface="Abadi" panose="020B0604020104020204" pitchFamily="34" charset="0"/>
              </a:rPr>
              <a:t>Outcome and Payload Mass (Kg) for the different booster version.</a:t>
            </a:r>
          </a:p>
          <a:p>
            <a:pPr>
              <a:lnSpc>
                <a:spcPct val="100000"/>
              </a:lnSpc>
              <a:spcBef>
                <a:spcPts val="1400"/>
              </a:spcBef>
            </a:pPr>
            <a:r>
              <a:rPr lang="en-US" sz="1800" dirty="0">
                <a:solidFill>
                  <a:schemeClr val="bg2">
                    <a:lumMod val="50000"/>
                  </a:schemeClr>
                </a:solidFill>
                <a:latin typeface="Abadi"/>
              </a:rPr>
              <a:t>The link to the notebook is </a:t>
            </a:r>
            <a:r>
              <a:rPr lang="en-US" sz="1800" dirty="0">
                <a:solidFill>
                  <a:schemeClr val="bg2">
                    <a:lumMod val="50000"/>
                  </a:schemeClr>
                </a:solidFill>
                <a:latin typeface="Abadi" panose="020B0604020104020204" pitchFamily="34" charset="0"/>
              </a:rPr>
              <a:t>https://github.com/cohenfederico5/Space-Y-project/blob/main/spacex_dash_app.py</a:t>
            </a:r>
            <a:endParaRPr lang="en-US" sz="1800" dirty="0">
              <a:solidFill>
                <a:schemeClr val="bg2">
                  <a:lumMod val="50000"/>
                </a:schemeClr>
              </a:solidFill>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6076F904-CCAC-A57F-6D08-1981C217C01E}"/>
              </a:ext>
            </a:extLst>
          </p:cNvPr>
          <p:cNvSpPr txBox="1">
            <a:spLocks/>
          </p:cNvSpPr>
          <p:nvPr/>
        </p:nvSpPr>
        <p:spPr>
          <a:xfrm>
            <a:off x="770010" y="1825625"/>
            <a:ext cx="9745589" cy="435133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We </a:t>
            </a:r>
            <a:r>
              <a:rPr lang="en-AS" sz="2200" dirty="0">
                <a:solidFill>
                  <a:schemeClr val="bg2">
                    <a:lumMod val="50000"/>
                  </a:schemeClr>
                </a:solidFill>
                <a:latin typeface="Abadi" panose="020B0604020104020204" pitchFamily="34" charset="0"/>
              </a:rPr>
              <a:t>created a N</a:t>
            </a:r>
            <a:r>
              <a:rPr lang="en-US" sz="2200" dirty="0" err="1">
                <a:solidFill>
                  <a:schemeClr val="bg2">
                    <a:lumMod val="50000"/>
                  </a:schemeClr>
                </a:solidFill>
                <a:latin typeface="Abadi" panose="020B0604020104020204" pitchFamily="34" charset="0"/>
              </a:rPr>
              <a:t>umpy</a:t>
            </a:r>
            <a:r>
              <a:rPr lang="en-US" sz="2200" dirty="0">
                <a:solidFill>
                  <a:schemeClr val="bg2">
                    <a:lumMod val="50000"/>
                  </a:schemeClr>
                </a:solidFill>
                <a:latin typeface="Abadi" panose="020B0604020104020204" pitchFamily="34" charset="0"/>
              </a:rPr>
              <a:t> </a:t>
            </a:r>
            <a:r>
              <a:rPr lang="en-AS" sz="2200" dirty="0">
                <a:solidFill>
                  <a:schemeClr val="bg2">
                    <a:lumMod val="50000"/>
                  </a:schemeClr>
                </a:solidFill>
                <a:latin typeface="Abadi" panose="020B0604020104020204" pitchFamily="34" charset="0"/>
              </a:rPr>
              <a:t>array for the target variable (Class)</a:t>
            </a:r>
            <a:r>
              <a:rPr lang="en-US" sz="2200" dirty="0">
                <a:solidFill>
                  <a:schemeClr val="bg2">
                    <a:lumMod val="50000"/>
                  </a:schemeClr>
                </a:solidFill>
                <a:latin typeface="Abadi" panose="020B0604020104020204" pitchFamily="34" charset="0"/>
              </a:rPr>
              <a:t>, transformed the data</a:t>
            </a:r>
            <a:r>
              <a:rPr lang="en-AS" sz="2200" dirty="0">
                <a:solidFill>
                  <a:schemeClr val="bg2">
                    <a:lumMod val="50000"/>
                  </a:schemeClr>
                </a:solidFill>
                <a:latin typeface="Abadi" panose="020B0604020104020204" pitchFamily="34" charset="0"/>
              </a:rPr>
              <a:t> </a:t>
            </a:r>
            <a:r>
              <a:rPr lang="en-AS" sz="2200" dirty="0" err="1">
                <a:solidFill>
                  <a:schemeClr val="bg2">
                    <a:lumMod val="50000"/>
                  </a:schemeClr>
                </a:solidFill>
                <a:latin typeface="Abadi" panose="020B0604020104020204" pitchFamily="34" charset="0"/>
              </a:rPr>
              <a:t>standarizing</a:t>
            </a:r>
            <a:r>
              <a:rPr lang="en-AS" sz="2200" dirty="0">
                <a:solidFill>
                  <a:schemeClr val="bg2">
                    <a:lumMod val="50000"/>
                  </a:schemeClr>
                </a:solidFill>
                <a:latin typeface="Abadi" panose="020B0604020104020204" pitchFamily="34" charset="0"/>
              </a:rPr>
              <a:t> it and then we </a:t>
            </a:r>
            <a:r>
              <a:rPr lang="en-US" sz="2200" dirty="0">
                <a:solidFill>
                  <a:schemeClr val="bg2">
                    <a:lumMod val="50000"/>
                  </a:schemeClr>
                </a:solidFill>
                <a:latin typeface="Abadi" panose="020B0604020104020204" pitchFamily="34" charset="0"/>
              </a:rPr>
              <a:t>split our data into training and testing</a:t>
            </a:r>
            <a:r>
              <a:rPr lang="en-AS" sz="2200" dirty="0">
                <a:solidFill>
                  <a:schemeClr val="bg2">
                    <a:lumMod val="50000"/>
                  </a:schemeClr>
                </a:solidFill>
                <a:latin typeface="Abadi" panose="020B0604020104020204" pitchFamily="34" charset="0"/>
              </a:rPr>
              <a:t> using </a:t>
            </a:r>
            <a:r>
              <a:rPr lang="en-AS" sz="2200" dirty="0" err="1">
                <a:solidFill>
                  <a:schemeClr val="bg2">
                    <a:lumMod val="50000"/>
                  </a:schemeClr>
                </a:solidFill>
                <a:latin typeface="Abadi" panose="020B0604020104020204" pitchFamily="34" charset="0"/>
              </a:rPr>
              <a:t>train_test_split</a:t>
            </a:r>
            <a:r>
              <a:rPr lang="en-AS" sz="2200" dirty="0">
                <a:solidFill>
                  <a:schemeClr val="bg2">
                    <a:lumMod val="50000"/>
                  </a:schemeClr>
                </a:solidFill>
                <a:latin typeface="Abadi" panose="020B0604020104020204" pitchFamily="34" charset="0"/>
              </a:rPr>
              <a:t> function</a:t>
            </a:r>
            <a:r>
              <a:rPr lang="en-US" sz="2200" dirty="0">
                <a:solidFill>
                  <a:schemeClr val="bg2">
                    <a:lumMod val="50000"/>
                  </a:schemeClr>
                </a:solidFill>
                <a:latin typeface="Abadi" panose="020B0604020104020204" pitchFamily="34" charset="0"/>
              </a:rPr>
              <a:t>.</a:t>
            </a:r>
          </a:p>
          <a:p>
            <a:pPr>
              <a:lnSpc>
                <a:spcPct val="100000"/>
              </a:lnSpc>
              <a:spcBef>
                <a:spcPts val="1400"/>
              </a:spcBef>
            </a:pPr>
            <a:r>
              <a:rPr lang="en-US" sz="2200" dirty="0">
                <a:solidFill>
                  <a:schemeClr val="bg2">
                    <a:lumMod val="50000"/>
                  </a:schemeClr>
                </a:solidFill>
                <a:latin typeface="Abadi" panose="020B0604020104020204" pitchFamily="34" charset="0"/>
              </a:rPr>
              <a:t>We built different machine learning models and tune different hyperparameters using </a:t>
            </a:r>
            <a:r>
              <a:rPr lang="en-US" sz="2200" dirty="0" err="1">
                <a:solidFill>
                  <a:schemeClr val="bg2">
                    <a:lumMod val="50000"/>
                  </a:schemeClr>
                </a:solidFill>
                <a:latin typeface="Abadi" panose="020B0604020104020204" pitchFamily="34" charset="0"/>
              </a:rPr>
              <a:t>GridSearchCV</a:t>
            </a:r>
            <a:r>
              <a:rPr lang="en-US" sz="2200" dirty="0">
                <a:solidFill>
                  <a:schemeClr val="bg2">
                    <a:lumMod val="50000"/>
                  </a:schemeClr>
                </a:solidFill>
                <a:latin typeface="Abadi" panose="020B0604020104020204" pitchFamily="34" charset="0"/>
              </a:rPr>
              <a:t>.</a:t>
            </a:r>
          </a:p>
          <a:p>
            <a:pPr>
              <a:lnSpc>
                <a:spcPct val="100000"/>
              </a:lnSpc>
              <a:spcBef>
                <a:spcPts val="1400"/>
              </a:spcBef>
            </a:pPr>
            <a:r>
              <a:rPr lang="en-US" sz="2200" dirty="0">
                <a:solidFill>
                  <a:schemeClr val="bg2">
                    <a:lumMod val="50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bg2">
                    <a:lumMod val="50000"/>
                  </a:schemeClr>
                </a:solidFill>
                <a:latin typeface="Abadi" panose="020B0604020104020204" pitchFamily="34" charset="0"/>
              </a:rPr>
              <a:t>We found the best performing classification model</a:t>
            </a:r>
            <a:r>
              <a:rPr lang="en-AS" sz="2200" dirty="0">
                <a:solidFill>
                  <a:schemeClr val="bg2">
                    <a:lumMod val="50000"/>
                  </a:schemeClr>
                </a:solidFill>
                <a:latin typeface="Abadi" panose="020B0604020104020204" pitchFamily="34" charset="0"/>
              </a:rPr>
              <a:t> (in this case a decision tree)</a:t>
            </a:r>
            <a:endParaRPr lang="en-US" sz="22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bg2">
                    <a:lumMod val="50000"/>
                  </a:schemeClr>
                </a:solidFill>
                <a:latin typeface="Abadi"/>
              </a:rPr>
              <a:t>The link to the </a:t>
            </a:r>
            <a:r>
              <a:rPr lang="en-US" sz="2200">
                <a:solidFill>
                  <a:schemeClr val="bg2">
                    <a:lumMod val="50000"/>
                  </a:schemeClr>
                </a:solidFill>
                <a:latin typeface="Abadi"/>
              </a:rPr>
              <a:t>notebook is https://github.com/cohenfederico5/Space-Y-project/blob/main/SpaceX_Machine_Learning_Prediction_Part_5.jupyterlite.ipynb</a:t>
            </a:r>
            <a:endParaRPr lang="en-US" dirty="0">
              <a:solidFill>
                <a:schemeClr val="bg2">
                  <a:lumMod val="50000"/>
                </a:schemeClr>
              </a:solidFill>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535259" y="1472800"/>
            <a:ext cx="11084312" cy="5407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Exploratory data analysis results</a:t>
            </a:r>
            <a:endParaRPr lang="en-AS" sz="2200" dirty="0">
              <a:solidFill>
                <a:schemeClr val="tx1"/>
              </a:solidFill>
              <a:latin typeface="Abadi" panose="020B0604020104020204" pitchFamily="34" charset="0"/>
            </a:endParaRPr>
          </a:p>
          <a:p>
            <a:pPr>
              <a:lnSpc>
                <a:spcPct val="100000"/>
              </a:lnSpc>
              <a:spcBef>
                <a:spcPts val="1400"/>
              </a:spcBef>
            </a:pPr>
            <a:r>
              <a:rPr lang="en-AS" sz="2200" dirty="0">
                <a:solidFill>
                  <a:schemeClr val="bg2">
                    <a:lumMod val="50000"/>
                  </a:schemeClr>
                </a:solidFill>
                <a:latin typeface="Abadi" panose="020B0604020104020204" pitchFamily="34" charset="0"/>
              </a:rPr>
              <a:t>Launch rate of success has improved over time.</a:t>
            </a:r>
          </a:p>
          <a:p>
            <a:pPr>
              <a:lnSpc>
                <a:spcPct val="100000"/>
              </a:lnSpc>
              <a:spcBef>
                <a:spcPts val="1400"/>
              </a:spcBef>
            </a:pPr>
            <a:r>
              <a:rPr lang="en-AS" sz="2200" dirty="0">
                <a:solidFill>
                  <a:schemeClr val="bg2">
                    <a:lumMod val="50000"/>
                  </a:schemeClr>
                </a:solidFill>
                <a:latin typeface="Abadi" panose="020B0604020104020204" pitchFamily="34" charset="0"/>
              </a:rPr>
              <a:t>The launch site with the highest rate of success is KSC LC-39A</a:t>
            </a:r>
          </a:p>
          <a:p>
            <a:pPr>
              <a:lnSpc>
                <a:spcPct val="100000"/>
              </a:lnSpc>
              <a:spcBef>
                <a:spcPts val="1400"/>
              </a:spcBef>
            </a:pPr>
            <a:r>
              <a:rPr lang="en-AS" sz="2200" dirty="0">
                <a:solidFill>
                  <a:schemeClr val="bg2">
                    <a:lumMod val="50000"/>
                  </a:schemeClr>
                </a:solidFill>
                <a:latin typeface="Abadi" panose="020B0604020104020204" pitchFamily="34" charset="0"/>
              </a:rPr>
              <a:t>Some orbits presents a 100% rate of success. These are ES-L1, GEO, HEO and SS0</a:t>
            </a: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tx1"/>
                </a:solidFill>
                <a:latin typeface="Abadi" panose="020B0604020104020204" pitchFamily="34" charset="0"/>
              </a:rPr>
              <a:t>Interactive analytics demo in screenshots</a:t>
            </a:r>
            <a:endParaRPr lang="en-AS" sz="2200" dirty="0">
              <a:solidFill>
                <a:schemeClr val="tx1"/>
              </a:solidFill>
              <a:latin typeface="Abadi" panose="020B0604020104020204" pitchFamily="34" charset="0"/>
            </a:endParaRPr>
          </a:p>
          <a:p>
            <a:pPr>
              <a:lnSpc>
                <a:spcPct val="100000"/>
              </a:lnSpc>
              <a:spcBef>
                <a:spcPts val="1400"/>
              </a:spcBef>
            </a:pPr>
            <a:r>
              <a:rPr lang="en-AS" sz="2200" dirty="0">
                <a:solidFill>
                  <a:schemeClr val="bg2">
                    <a:lumMod val="50000"/>
                  </a:schemeClr>
                </a:solidFill>
                <a:latin typeface="Abadi" panose="020B0604020104020204" pitchFamily="34" charset="0"/>
              </a:rPr>
              <a:t>The launch sites are all close to the coastline.</a:t>
            </a:r>
          </a:p>
          <a:p>
            <a:pPr>
              <a:lnSpc>
                <a:spcPct val="100000"/>
              </a:lnSpc>
              <a:spcBef>
                <a:spcPts val="1400"/>
              </a:spcBef>
            </a:pPr>
            <a:r>
              <a:rPr lang="en-AS" sz="2200" dirty="0">
                <a:solidFill>
                  <a:schemeClr val="bg2">
                    <a:lumMod val="50000"/>
                  </a:schemeClr>
                </a:solidFill>
                <a:latin typeface="Abadi" panose="020B0604020104020204" pitchFamily="34" charset="0"/>
              </a:rPr>
              <a:t>On the other hand launch sites are far away from cities so in case of a failure in the rocket launch, the possibility of making a damage to citizens is really </a:t>
            </a:r>
            <a:r>
              <a:rPr lang="en-AS" sz="2200" dirty="0" err="1">
                <a:solidFill>
                  <a:schemeClr val="bg2">
                    <a:lumMod val="50000"/>
                  </a:schemeClr>
                </a:solidFill>
                <a:latin typeface="Abadi" panose="020B0604020104020204" pitchFamily="34" charset="0"/>
              </a:rPr>
              <a:t>exiguo</a:t>
            </a:r>
            <a:r>
              <a:rPr lang="es-AR" sz="2200" dirty="0">
                <a:solidFill>
                  <a:schemeClr val="bg2">
                    <a:lumMod val="50000"/>
                  </a:schemeClr>
                </a:solidFill>
                <a:latin typeface="Abadi" panose="020B0604020104020204" pitchFamily="34" charset="0"/>
              </a:rPr>
              <a:t>u</a:t>
            </a:r>
            <a:r>
              <a:rPr lang="en-AS" sz="2200" dirty="0">
                <a:solidFill>
                  <a:schemeClr val="bg2">
                    <a:lumMod val="50000"/>
                  </a:schemeClr>
                </a:solidFill>
                <a:latin typeface="Abadi" panose="020B0604020104020204" pitchFamily="34" charset="0"/>
              </a:rPr>
              <a:t>s.</a:t>
            </a:r>
            <a:endParaRPr lang="en-US" sz="22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tx1"/>
                </a:solidFill>
                <a:latin typeface="Abadi" panose="020B0604020104020204" pitchFamily="34" charset="0"/>
              </a:rPr>
              <a:t>Predictive analysis results</a:t>
            </a:r>
            <a:endParaRPr lang="en-AS" sz="2200" dirty="0">
              <a:solidFill>
                <a:schemeClr val="tx1"/>
              </a:solidFill>
              <a:latin typeface="Abadi" panose="020B0604020104020204" pitchFamily="34" charset="0"/>
            </a:endParaRPr>
          </a:p>
          <a:p>
            <a:pPr>
              <a:lnSpc>
                <a:spcPct val="100000"/>
              </a:lnSpc>
              <a:spcBef>
                <a:spcPts val="1400"/>
              </a:spcBef>
            </a:pPr>
            <a:r>
              <a:rPr lang="en-AS" sz="2200" dirty="0">
                <a:solidFill>
                  <a:schemeClr val="bg2">
                    <a:lumMod val="50000"/>
                  </a:schemeClr>
                </a:solidFill>
                <a:latin typeface="Abadi" panose="020B0604020104020204" pitchFamily="34" charset="0"/>
              </a:rPr>
              <a:t>Among all the predictive model used the one that best perform is the Decision Tree model</a:t>
            </a:r>
            <a:endParaRPr lang="en-US" sz="2200" dirty="0">
              <a:solidFill>
                <a:schemeClr val="bg2">
                  <a:lumMod val="50000"/>
                </a:schemeClr>
              </a:solidFill>
              <a:latin typeface="Abadi" panose="020B0604020104020204" pitchFamily="34" charset="0"/>
            </a:endParaRPr>
          </a:p>
          <a:p>
            <a:pPr lvl="1"/>
            <a:endParaRPr lang="en-US" sz="1800" dirty="0">
              <a:solidFill>
                <a:schemeClr val="tx1"/>
              </a:solidFill>
            </a:endParaRP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5934974B-2C1F-BA61-12AE-DBF62930E62B}"/>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AS" sz="2200" dirty="0">
                <a:solidFill>
                  <a:schemeClr val="bg2">
                    <a:lumMod val="50000"/>
                  </a:schemeClr>
                </a:solidFill>
                <a:latin typeface="Abadi" panose="020B0604020104020204" pitchFamily="34" charset="0"/>
              </a:rPr>
              <a:t>The main pattern we can get from </a:t>
            </a:r>
            <a:r>
              <a:rPr lang="en-US" sz="2200" dirty="0">
                <a:solidFill>
                  <a:schemeClr val="bg2">
                    <a:lumMod val="50000"/>
                  </a:schemeClr>
                </a:solidFill>
                <a:latin typeface="Abadi" panose="020B0604020104020204" pitchFamily="34" charset="0"/>
              </a:rPr>
              <a:t>the plot</a:t>
            </a:r>
            <a:r>
              <a:rPr lang="en-AS" sz="2200" dirty="0">
                <a:solidFill>
                  <a:schemeClr val="bg2">
                    <a:lumMod val="50000"/>
                  </a:schemeClr>
                </a:solidFill>
                <a:latin typeface="Abadi" panose="020B0604020104020204" pitchFamily="34" charset="0"/>
              </a:rPr>
              <a:t> is that when the number of flight launch from any site increase the rate of success also increase.</a:t>
            </a:r>
            <a:endParaRPr lang="en-US" sz="2200" dirty="0">
              <a:solidFill>
                <a:schemeClr val="bg2">
                  <a:lumMod val="50000"/>
                </a:schemeClr>
              </a:solidFill>
              <a:latin typeface="Abadi" panose="020B0604020104020204" pitchFamily="34" charset="0"/>
            </a:endParaRPr>
          </a:p>
        </p:txBody>
      </p:sp>
      <p:pic>
        <p:nvPicPr>
          <p:cNvPr id="7" name="Imagen 6" descr="Escala de tiempo&#10;&#10;Descripción generada automáticamente">
            <a:extLst>
              <a:ext uri="{FF2B5EF4-FFF2-40B4-BE49-F238E27FC236}">
                <a16:creationId xmlns:a16="http://schemas.microsoft.com/office/drawing/2014/main" id="{E68E9C92-07FC-88CC-9B04-22D9068C55BA}"/>
              </a:ext>
            </a:extLst>
          </p:cNvPr>
          <p:cNvPicPr>
            <a:picLocks noChangeAspect="1"/>
          </p:cNvPicPr>
          <p:nvPr/>
        </p:nvPicPr>
        <p:blipFill>
          <a:blip r:embed="rId3"/>
          <a:stretch>
            <a:fillRect/>
          </a:stretch>
        </p:blipFill>
        <p:spPr>
          <a:xfrm>
            <a:off x="357417" y="3081042"/>
            <a:ext cx="10726896" cy="33072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65E1C066-3684-BE59-B11E-DE0D0057A1ED}"/>
              </a:ext>
            </a:extLst>
          </p:cNvPr>
          <p:cNvSpPr txBox="1">
            <a:spLocks/>
          </p:cNvSpPr>
          <p:nvPr/>
        </p:nvSpPr>
        <p:spPr>
          <a:xfrm>
            <a:off x="770011" y="1773044"/>
            <a:ext cx="10745399" cy="165595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AS" sz="2900" dirty="0">
                <a:solidFill>
                  <a:schemeClr val="bg2">
                    <a:lumMod val="50000"/>
                  </a:schemeClr>
                </a:solidFill>
                <a:latin typeface="Abadi" panose="020B0604020104020204" pitchFamily="34" charset="0"/>
              </a:rPr>
              <a:t>First, we can see from the plot that for the VAFB-SLC launch site there are no rockets launched for heavy payload mass greater than 10000 kg.</a:t>
            </a:r>
          </a:p>
          <a:p>
            <a:pPr>
              <a:lnSpc>
                <a:spcPct val="100000"/>
              </a:lnSpc>
              <a:spcBef>
                <a:spcPts val="1400"/>
              </a:spcBef>
            </a:pPr>
            <a:r>
              <a:rPr lang="en-AS" sz="2900" dirty="0">
                <a:solidFill>
                  <a:schemeClr val="bg2">
                    <a:lumMod val="50000"/>
                  </a:schemeClr>
                </a:solidFill>
                <a:latin typeface="Abadi" panose="020B0604020104020204" pitchFamily="34" charset="0"/>
              </a:rPr>
              <a:t>Also, for the CCAFS SLC 40 launch site the greater the payload mass is the higher the success rate becomes.</a:t>
            </a:r>
            <a:endParaRPr lang="en-US" sz="2900" dirty="0">
              <a:solidFill>
                <a:schemeClr val="bg2">
                  <a:lumMod val="50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3" name="Imagen 2" descr="Imagen que contiene Escala de tiempo">
            <a:extLst>
              <a:ext uri="{FF2B5EF4-FFF2-40B4-BE49-F238E27FC236}">
                <a16:creationId xmlns:a16="http://schemas.microsoft.com/office/drawing/2014/main" id="{B1845BA5-AF5A-DC12-6BAF-45F9A948D947}"/>
              </a:ext>
            </a:extLst>
          </p:cNvPr>
          <p:cNvPicPr>
            <a:picLocks noChangeAspect="1"/>
          </p:cNvPicPr>
          <p:nvPr/>
        </p:nvPicPr>
        <p:blipFill>
          <a:blip r:embed="rId3"/>
          <a:stretch>
            <a:fillRect/>
          </a:stretch>
        </p:blipFill>
        <p:spPr>
          <a:xfrm>
            <a:off x="524682" y="3402236"/>
            <a:ext cx="10961649" cy="32378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7" name="CuadroTexto 6">
            <a:extLst>
              <a:ext uri="{FF2B5EF4-FFF2-40B4-BE49-F238E27FC236}">
                <a16:creationId xmlns:a16="http://schemas.microsoft.com/office/drawing/2014/main" id="{4159C05E-1C67-DF4E-A5BB-C9972D9571F8}"/>
              </a:ext>
            </a:extLst>
          </p:cNvPr>
          <p:cNvSpPr txBox="1"/>
          <p:nvPr/>
        </p:nvSpPr>
        <p:spPr>
          <a:xfrm>
            <a:off x="770011" y="2830559"/>
            <a:ext cx="3043706" cy="1631216"/>
          </a:xfrm>
          <a:prstGeom prst="rect">
            <a:avLst/>
          </a:prstGeom>
          <a:noFill/>
        </p:spPr>
        <p:txBody>
          <a:bodyPr wrap="square">
            <a:spAutoFit/>
          </a:bodyPr>
          <a:lstStyle/>
          <a:p>
            <a:pPr algn="ctr">
              <a:spcBef>
                <a:spcPts val="1400"/>
              </a:spcBef>
            </a:pPr>
            <a:r>
              <a:rPr lang="en-AS" sz="2000" dirty="0">
                <a:solidFill>
                  <a:schemeClr val="bg2">
                    <a:lumMod val="50000"/>
                  </a:schemeClr>
                </a:solidFill>
                <a:latin typeface="Abadi" panose="020B0604020104020204" pitchFamily="34" charset="0"/>
              </a:rPr>
              <a:t>We can see from the plot </a:t>
            </a:r>
            <a:r>
              <a:rPr lang="en-US" sz="2000" dirty="0">
                <a:solidFill>
                  <a:schemeClr val="bg2">
                    <a:lumMod val="50000"/>
                  </a:schemeClr>
                </a:solidFill>
                <a:latin typeface="Abadi" panose="020B0604020104020204" pitchFamily="34" charset="0"/>
              </a:rPr>
              <a:t>that</a:t>
            </a:r>
            <a:r>
              <a:rPr lang="en-AS" sz="2000" dirty="0">
                <a:solidFill>
                  <a:schemeClr val="bg2">
                    <a:lumMod val="50000"/>
                  </a:schemeClr>
                </a:solidFill>
                <a:latin typeface="Abadi" panose="020B0604020104020204" pitchFamily="34" charset="0"/>
              </a:rPr>
              <a:t> the orbits </a:t>
            </a:r>
            <a:r>
              <a:rPr lang="en-US" sz="2000" dirty="0">
                <a:solidFill>
                  <a:schemeClr val="bg2">
                    <a:lumMod val="50000"/>
                  </a:schemeClr>
                </a:solidFill>
                <a:latin typeface="Abadi" panose="020B0604020104020204" pitchFamily="34" charset="0"/>
              </a:rPr>
              <a:t>ES-L1, GEO, HEO, SSO, VLEO ha</a:t>
            </a:r>
            <a:r>
              <a:rPr lang="en-AS" sz="2000" dirty="0" err="1">
                <a:solidFill>
                  <a:schemeClr val="bg2">
                    <a:lumMod val="50000"/>
                  </a:schemeClr>
                </a:solidFill>
                <a:latin typeface="Abadi" panose="020B0604020104020204" pitchFamily="34" charset="0"/>
              </a:rPr>
              <a:t>ve</a:t>
            </a:r>
            <a:r>
              <a:rPr lang="en-US" sz="2000" dirty="0">
                <a:solidFill>
                  <a:schemeClr val="bg2">
                    <a:lumMod val="50000"/>
                  </a:schemeClr>
                </a:solidFill>
                <a:latin typeface="Abadi" panose="020B0604020104020204" pitchFamily="34" charset="0"/>
              </a:rPr>
              <a:t> the </a:t>
            </a:r>
            <a:r>
              <a:rPr lang="en-AS" sz="2000" dirty="0">
                <a:solidFill>
                  <a:schemeClr val="bg2">
                    <a:lumMod val="50000"/>
                  </a:schemeClr>
                </a:solidFill>
                <a:latin typeface="Abadi" panose="020B0604020104020204" pitchFamily="34" charset="0"/>
              </a:rPr>
              <a:t>bigger </a:t>
            </a:r>
            <a:r>
              <a:rPr lang="en-US" sz="2000" dirty="0">
                <a:solidFill>
                  <a:schemeClr val="bg2">
                    <a:lumMod val="50000"/>
                  </a:schemeClr>
                </a:solidFill>
                <a:latin typeface="Abadi" panose="020B0604020104020204" pitchFamily="34" charset="0"/>
              </a:rPr>
              <a:t>success rate.</a:t>
            </a:r>
          </a:p>
        </p:txBody>
      </p:sp>
      <p:pic>
        <p:nvPicPr>
          <p:cNvPr id="9" name="Imagen 8" descr="Gráfico, Gráfico de barras&#10;&#10;Descripción generada automáticamente">
            <a:extLst>
              <a:ext uri="{FF2B5EF4-FFF2-40B4-BE49-F238E27FC236}">
                <a16:creationId xmlns:a16="http://schemas.microsoft.com/office/drawing/2014/main" id="{0FDBEDB0-4186-A404-5C2E-EDC0672D7259}"/>
              </a:ext>
            </a:extLst>
          </p:cNvPr>
          <p:cNvPicPr>
            <a:picLocks noChangeAspect="1"/>
          </p:cNvPicPr>
          <p:nvPr/>
        </p:nvPicPr>
        <p:blipFill>
          <a:blip r:embed="rId3"/>
          <a:stretch>
            <a:fillRect/>
          </a:stretch>
        </p:blipFill>
        <p:spPr>
          <a:xfrm>
            <a:off x="4329041" y="1437526"/>
            <a:ext cx="6755272" cy="48818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7006A0DA-6518-3479-08DF-49E493C9771F}"/>
              </a:ext>
            </a:extLst>
          </p:cNvPr>
          <p:cNvSpPr txBox="1">
            <a:spLocks/>
          </p:cNvSpPr>
          <p:nvPr/>
        </p:nvSpPr>
        <p:spPr>
          <a:xfrm>
            <a:off x="770011" y="1686050"/>
            <a:ext cx="10515600" cy="11575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AS" sz="2200" dirty="0">
                <a:solidFill>
                  <a:schemeClr val="bg2">
                    <a:lumMod val="50000"/>
                  </a:schemeClr>
                </a:solidFill>
                <a:latin typeface="Abadi" panose="020B0604020104020204" pitchFamily="34" charset="0"/>
              </a:rPr>
              <a:t>From the below plot we see </a:t>
            </a:r>
            <a:r>
              <a:rPr lang="en-US" sz="2200" dirty="0">
                <a:solidFill>
                  <a:schemeClr val="bg2">
                    <a:lumMod val="50000"/>
                  </a:schemeClr>
                </a:solidFill>
                <a:latin typeface="Abadi" panose="020B0604020104020204" pitchFamily="34" charset="0"/>
              </a:rPr>
              <a:t>that in the LEO orbit</a:t>
            </a:r>
            <a:r>
              <a:rPr lang="en-AS" sz="2200" dirty="0">
                <a:solidFill>
                  <a:schemeClr val="bg2">
                    <a:lumMod val="50000"/>
                  </a:schemeClr>
                </a:solidFill>
                <a:latin typeface="Abadi" panose="020B0604020104020204" pitchFamily="34" charset="0"/>
              </a:rPr>
              <a:t> the </a:t>
            </a:r>
            <a:r>
              <a:rPr lang="en-US" sz="2200" dirty="0">
                <a:solidFill>
                  <a:schemeClr val="bg2">
                    <a:lumMod val="50000"/>
                  </a:schemeClr>
                </a:solidFill>
                <a:latin typeface="Abadi" panose="020B0604020104020204" pitchFamily="34" charset="0"/>
              </a:rPr>
              <a:t>success </a:t>
            </a:r>
            <a:r>
              <a:rPr lang="en-AS" sz="2200" dirty="0">
                <a:solidFill>
                  <a:schemeClr val="bg2">
                    <a:lumMod val="50000"/>
                  </a:schemeClr>
                </a:solidFill>
                <a:latin typeface="Abadi" panose="020B0604020104020204" pitchFamily="34" charset="0"/>
              </a:rPr>
              <a:t>appears to be </a:t>
            </a:r>
            <a:r>
              <a:rPr lang="en-US" sz="2200" dirty="0">
                <a:solidFill>
                  <a:schemeClr val="bg2">
                    <a:lumMod val="50000"/>
                  </a:schemeClr>
                </a:solidFill>
                <a:latin typeface="Abadi" panose="020B0604020104020204" pitchFamily="34" charset="0"/>
              </a:rPr>
              <a:t>related to the number of flights</a:t>
            </a:r>
            <a:r>
              <a:rPr lang="en-AS" sz="2200" dirty="0">
                <a:solidFill>
                  <a:schemeClr val="bg2">
                    <a:lumMod val="50000"/>
                  </a:schemeClr>
                </a:solidFill>
                <a:latin typeface="Abadi" panose="020B0604020104020204" pitchFamily="34" charset="0"/>
              </a:rPr>
              <a:t>, while there seems to be no relationship between flight number when </a:t>
            </a:r>
            <a:r>
              <a:rPr lang="en-US" sz="2200" dirty="0">
                <a:solidFill>
                  <a:schemeClr val="bg2">
                    <a:lumMod val="50000"/>
                  </a:schemeClr>
                </a:solidFill>
                <a:latin typeface="Abadi" panose="020B0604020104020204" pitchFamily="34" charset="0"/>
              </a:rPr>
              <a:t>in GTO orbit</a:t>
            </a:r>
            <a:r>
              <a:rPr lang="en-AS" sz="2200" dirty="0">
                <a:solidFill>
                  <a:schemeClr val="bg2">
                    <a:lumMod val="50000"/>
                  </a:schemeClr>
                </a:solidFill>
                <a:latin typeface="Abadi" panose="020B0604020104020204" pitchFamily="34" charset="0"/>
              </a:rPr>
              <a:t>.</a:t>
            </a:r>
            <a:endParaRPr lang="en-US" sz="2200" dirty="0">
              <a:solidFill>
                <a:schemeClr val="bg2">
                  <a:lumMod val="50000"/>
                </a:schemeClr>
              </a:solidFill>
              <a:latin typeface="Abadi" panose="020B0604020104020204" pitchFamily="34" charset="0"/>
            </a:endParaRPr>
          </a:p>
          <a:p>
            <a:pPr>
              <a:lnSpc>
                <a:spcPct val="100000"/>
              </a:lnSpc>
              <a:spcBef>
                <a:spcPts val="1400"/>
              </a:spcBef>
            </a:pPr>
            <a:endParaRPr lang="en-US" sz="2200" dirty="0">
              <a:solidFill>
                <a:schemeClr val="bg2">
                  <a:lumMod val="50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bg2">
                  <a:lumMod val="50000"/>
                </a:schemeClr>
              </a:solidFill>
              <a:latin typeface="Abadi" panose="020B0604020104020204" pitchFamily="34" charset="0"/>
            </a:endParaRPr>
          </a:p>
        </p:txBody>
      </p:sp>
      <p:pic>
        <p:nvPicPr>
          <p:cNvPr id="7" name="Imagen 6" descr="Diagrama&#10;&#10;Descripción generada automáticamente">
            <a:extLst>
              <a:ext uri="{FF2B5EF4-FFF2-40B4-BE49-F238E27FC236}">
                <a16:creationId xmlns:a16="http://schemas.microsoft.com/office/drawing/2014/main" id="{A81480C8-8A8D-063A-37F1-D801EE7B738F}"/>
              </a:ext>
            </a:extLst>
          </p:cNvPr>
          <p:cNvPicPr>
            <a:picLocks noChangeAspect="1"/>
          </p:cNvPicPr>
          <p:nvPr/>
        </p:nvPicPr>
        <p:blipFill>
          <a:blip r:embed="rId3"/>
          <a:stretch>
            <a:fillRect/>
          </a:stretch>
        </p:blipFill>
        <p:spPr>
          <a:xfrm>
            <a:off x="390871" y="3143119"/>
            <a:ext cx="10536920" cy="31762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CuadroTexto 6">
            <a:extLst>
              <a:ext uri="{FF2B5EF4-FFF2-40B4-BE49-F238E27FC236}">
                <a16:creationId xmlns:a16="http://schemas.microsoft.com/office/drawing/2014/main" id="{AE0D1A01-3993-BE6C-4023-FB328839BCDB}"/>
              </a:ext>
            </a:extLst>
          </p:cNvPr>
          <p:cNvSpPr txBox="1"/>
          <p:nvPr/>
        </p:nvSpPr>
        <p:spPr>
          <a:xfrm>
            <a:off x="1126273" y="1605776"/>
            <a:ext cx="9913433" cy="1502976"/>
          </a:xfrm>
          <a:prstGeom prst="rect">
            <a:avLst/>
          </a:prstGeom>
          <a:noFill/>
        </p:spPr>
        <p:txBody>
          <a:bodyPr wrap="square">
            <a:spAutoFit/>
          </a:bodyPr>
          <a:lstStyle/>
          <a:p>
            <a:pPr>
              <a:lnSpc>
                <a:spcPct val="100000"/>
              </a:lnSpc>
              <a:spcBef>
                <a:spcPts val="1400"/>
              </a:spcBef>
            </a:pPr>
            <a:r>
              <a:rPr lang="en-AS" sz="2000" dirty="0">
                <a:solidFill>
                  <a:schemeClr val="bg2">
                    <a:lumMod val="50000"/>
                  </a:schemeClr>
                </a:solidFill>
                <a:latin typeface="Abadi" panose="020B0604020104020204" pitchFamily="34" charset="0"/>
              </a:rPr>
              <a:t>From the plot w</a:t>
            </a:r>
            <a:r>
              <a:rPr lang="en-US" sz="2000" dirty="0">
                <a:solidFill>
                  <a:schemeClr val="bg2">
                    <a:lumMod val="50000"/>
                  </a:schemeClr>
                </a:solidFill>
                <a:latin typeface="Abadi" panose="020B0604020104020204" pitchFamily="34" charset="0"/>
              </a:rPr>
              <a:t>e can observe that with heavy payloads, the successful landing </a:t>
            </a:r>
            <a:r>
              <a:rPr lang="en-AS" sz="2000" dirty="0">
                <a:solidFill>
                  <a:schemeClr val="bg2">
                    <a:lumMod val="50000"/>
                  </a:schemeClr>
                </a:solidFill>
                <a:latin typeface="Abadi" panose="020B0604020104020204" pitchFamily="34" charset="0"/>
              </a:rPr>
              <a:t>rate </a:t>
            </a:r>
            <a:r>
              <a:rPr lang="en-US" sz="2000" dirty="0">
                <a:solidFill>
                  <a:schemeClr val="bg2">
                    <a:lumMod val="50000"/>
                  </a:schemeClr>
                </a:solidFill>
                <a:latin typeface="Abadi" panose="020B0604020104020204" pitchFamily="34" charset="0"/>
              </a:rPr>
              <a:t>are more for P</a:t>
            </a:r>
            <a:r>
              <a:rPr lang="en-AS" sz="2000" dirty="0" err="1">
                <a:solidFill>
                  <a:schemeClr val="bg2">
                    <a:lumMod val="50000"/>
                  </a:schemeClr>
                </a:solidFill>
                <a:latin typeface="Abadi" panose="020B0604020104020204" pitchFamily="34" charset="0"/>
              </a:rPr>
              <a:t>olar</a:t>
            </a:r>
            <a:r>
              <a:rPr lang="en-US" sz="2000" dirty="0">
                <a:solidFill>
                  <a:schemeClr val="bg2">
                    <a:lumMod val="50000"/>
                  </a:schemeClr>
                </a:solidFill>
                <a:latin typeface="Abadi" panose="020B0604020104020204" pitchFamily="34" charset="0"/>
              </a:rPr>
              <a:t>, LEO and ISS orbits.</a:t>
            </a:r>
            <a:endParaRPr lang="en-AS" sz="2000" dirty="0">
              <a:solidFill>
                <a:schemeClr val="bg2">
                  <a:lumMod val="50000"/>
                </a:schemeClr>
              </a:solidFill>
              <a:latin typeface="Abadi" panose="020B0604020104020204" pitchFamily="34" charset="0"/>
            </a:endParaRPr>
          </a:p>
          <a:p>
            <a:pPr>
              <a:lnSpc>
                <a:spcPct val="100000"/>
              </a:lnSpc>
              <a:spcBef>
                <a:spcPts val="1400"/>
              </a:spcBef>
            </a:pPr>
            <a:r>
              <a:rPr lang="es-AR" sz="2000" dirty="0">
                <a:solidFill>
                  <a:schemeClr val="bg2">
                    <a:lumMod val="50000"/>
                  </a:schemeClr>
                </a:solidFill>
                <a:latin typeface="Abadi" panose="020B0604020104020204" pitchFamily="34" charset="0"/>
              </a:rPr>
              <a:t>H</a:t>
            </a:r>
            <a:r>
              <a:rPr lang="en-AS" sz="2000" dirty="0" err="1">
                <a:solidFill>
                  <a:schemeClr val="bg2">
                    <a:lumMod val="50000"/>
                  </a:schemeClr>
                </a:solidFill>
                <a:latin typeface="Abadi" panose="020B0604020104020204" pitchFamily="34" charset="0"/>
              </a:rPr>
              <a:t>owever</a:t>
            </a:r>
            <a:r>
              <a:rPr lang="en-AS" sz="2000" dirty="0">
                <a:solidFill>
                  <a:schemeClr val="bg2">
                    <a:lumMod val="50000"/>
                  </a:schemeClr>
                </a:solidFill>
                <a:latin typeface="Abadi" panose="020B0604020104020204" pitchFamily="34" charset="0"/>
              </a:rPr>
              <a:t>, for GTO we can’t distinguish this tendency well as both positive and negative  landing are both present.</a:t>
            </a:r>
            <a:endParaRPr lang="en-US" sz="2000" dirty="0">
              <a:solidFill>
                <a:schemeClr val="bg2">
                  <a:lumMod val="50000"/>
                </a:schemeClr>
              </a:solidFill>
              <a:latin typeface="Abadi" panose="020B0604020104020204" pitchFamily="34" charset="0"/>
            </a:endParaRPr>
          </a:p>
        </p:txBody>
      </p:sp>
      <p:pic>
        <p:nvPicPr>
          <p:cNvPr id="6" name="Imagen 5" descr="Escala de tiempo&#10;&#10;Descripción generada automáticamente con confianza media">
            <a:extLst>
              <a:ext uri="{FF2B5EF4-FFF2-40B4-BE49-F238E27FC236}">
                <a16:creationId xmlns:a16="http://schemas.microsoft.com/office/drawing/2014/main" id="{C97B418B-F9E5-ECFE-2221-8979FBD94751}"/>
              </a:ext>
            </a:extLst>
          </p:cNvPr>
          <p:cNvPicPr>
            <a:picLocks noChangeAspect="1"/>
          </p:cNvPicPr>
          <p:nvPr/>
        </p:nvPicPr>
        <p:blipFill>
          <a:blip r:embed="rId3"/>
          <a:stretch>
            <a:fillRect/>
          </a:stretch>
        </p:blipFill>
        <p:spPr>
          <a:xfrm>
            <a:off x="734028" y="3123549"/>
            <a:ext cx="10158761" cy="33036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4323" y="2916043"/>
            <a:ext cx="3932238" cy="1359243"/>
          </a:xfrm>
          <a:prstGeom prst="rect">
            <a:avLst/>
          </a:prstGeom>
        </p:spPr>
        <p:txBody>
          <a:bodyPr>
            <a:normAutofit/>
          </a:bodyPr>
          <a:lstStyle/>
          <a:p>
            <a:pPr algn="ctr">
              <a:lnSpc>
                <a:spcPct val="100000"/>
              </a:lnSpc>
              <a:spcBef>
                <a:spcPts val="1400"/>
              </a:spcBef>
            </a:pPr>
            <a:r>
              <a:rPr lang="en-AS" sz="2200" dirty="0">
                <a:solidFill>
                  <a:schemeClr val="bg2">
                    <a:lumMod val="50000"/>
                  </a:schemeClr>
                </a:solidFill>
                <a:latin typeface="Abadi" panose="020B0604020104020204" pitchFamily="34" charset="0"/>
              </a:rPr>
              <a:t>W</a:t>
            </a:r>
            <a:r>
              <a:rPr lang="en-US" sz="2200" dirty="0">
                <a:solidFill>
                  <a:schemeClr val="bg2">
                    <a:lumMod val="50000"/>
                  </a:schemeClr>
                </a:solidFill>
                <a:latin typeface="Abadi" panose="020B0604020104020204" pitchFamily="34" charset="0"/>
              </a:rPr>
              <a:t>e can </a:t>
            </a:r>
            <a:r>
              <a:rPr lang="en-AS" sz="2200" dirty="0">
                <a:solidFill>
                  <a:schemeClr val="bg2">
                    <a:lumMod val="50000"/>
                  </a:schemeClr>
                </a:solidFill>
                <a:latin typeface="Abadi" panose="020B0604020104020204" pitchFamily="34" charset="0"/>
              </a:rPr>
              <a:t>see </a:t>
            </a:r>
            <a:r>
              <a:rPr lang="en-US" sz="2200" dirty="0">
                <a:solidFill>
                  <a:schemeClr val="bg2">
                    <a:lumMod val="50000"/>
                  </a:schemeClr>
                </a:solidFill>
                <a:latin typeface="Abadi" panose="020B0604020104020204" pitchFamily="34" charset="0"/>
              </a:rPr>
              <a:t>that success rate since 2013 kept increasing till 2020.</a:t>
            </a:r>
          </a:p>
          <a:p>
            <a:pPr algn="ctr">
              <a:lnSpc>
                <a:spcPct val="100000"/>
              </a:lnSpc>
              <a:spcBef>
                <a:spcPts val="1400"/>
              </a:spcBef>
            </a:pPr>
            <a:endParaRPr lang="en-US" sz="2200" dirty="0">
              <a:solidFill>
                <a:schemeClr val="bg2">
                  <a:lumMod val="50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Imagen 6" descr="Gráfico, Gráfico de líneas&#10;&#10;Descripción generada automáticamente">
            <a:extLst>
              <a:ext uri="{FF2B5EF4-FFF2-40B4-BE49-F238E27FC236}">
                <a16:creationId xmlns:a16="http://schemas.microsoft.com/office/drawing/2014/main" id="{613C2529-2A6E-C17D-9D0B-56975FDB9EB9}"/>
              </a:ext>
            </a:extLst>
          </p:cNvPr>
          <p:cNvPicPr>
            <a:picLocks noChangeAspect="1"/>
          </p:cNvPicPr>
          <p:nvPr/>
        </p:nvPicPr>
        <p:blipFill>
          <a:blip r:embed="rId3"/>
          <a:stretch>
            <a:fillRect/>
          </a:stretch>
        </p:blipFill>
        <p:spPr>
          <a:xfrm>
            <a:off x="4854348" y="1572322"/>
            <a:ext cx="5962185" cy="49684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2600"/>
            <a:ext cx="9745589" cy="683399"/>
          </a:xfrm>
          <a:prstGeom prst="rect">
            <a:avLst/>
          </a:prstGeom>
        </p:spPr>
        <p:txBody>
          <a:bodyPr>
            <a:normAutofit lnSpcReduction="10000"/>
          </a:bodyPr>
          <a:lstStyle/>
          <a:p>
            <a:pPr>
              <a:spcBef>
                <a:spcPts val="1400"/>
              </a:spcBef>
            </a:pPr>
            <a:r>
              <a:rPr lang="en-AS" sz="2200" dirty="0">
                <a:solidFill>
                  <a:schemeClr val="bg2">
                    <a:lumMod val="50000"/>
                  </a:schemeClr>
                </a:solidFill>
                <a:latin typeface="Abadi" panose="020B0604020104020204" pitchFamily="34" charset="0"/>
              </a:rPr>
              <a:t>The command </a:t>
            </a:r>
            <a:r>
              <a:rPr lang="en-AS" sz="2200" b="1" dirty="0">
                <a:solidFill>
                  <a:schemeClr val="bg2">
                    <a:lumMod val="50000"/>
                  </a:schemeClr>
                </a:solidFill>
                <a:latin typeface="Abadi" panose="020B0604020104020204" pitchFamily="34" charset="0"/>
              </a:rPr>
              <a:t>distinct</a:t>
            </a:r>
            <a:r>
              <a:rPr lang="en-US" sz="2200" dirty="0">
                <a:solidFill>
                  <a:schemeClr val="bg2">
                    <a:lumMod val="50000"/>
                  </a:schemeClr>
                </a:solidFill>
                <a:latin typeface="Abadi" panose="020B0604020104020204" pitchFamily="34" charset="0"/>
              </a:rPr>
              <a:t> </a:t>
            </a:r>
            <a:r>
              <a:rPr lang="en-AS" sz="2200" dirty="0">
                <a:solidFill>
                  <a:schemeClr val="bg2">
                    <a:lumMod val="50000"/>
                  </a:schemeClr>
                </a:solidFill>
                <a:latin typeface="Abadi" panose="020B0604020104020204" pitchFamily="34" charset="0"/>
              </a:rPr>
              <a:t>was used </a:t>
            </a:r>
            <a:r>
              <a:rPr lang="en-US" sz="2200" dirty="0">
                <a:solidFill>
                  <a:schemeClr val="bg2">
                    <a:lumMod val="50000"/>
                  </a:schemeClr>
                </a:solidFill>
                <a:latin typeface="Abadi" panose="020B0604020104020204" pitchFamily="34" charset="0"/>
              </a:rPr>
              <a:t>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Imagen 6" descr="Una captura de pantalla de un celular&#10;&#10;Descripción generada automáticamente con confianza media">
            <a:extLst>
              <a:ext uri="{FF2B5EF4-FFF2-40B4-BE49-F238E27FC236}">
                <a16:creationId xmlns:a16="http://schemas.microsoft.com/office/drawing/2014/main" id="{35CFC3AD-F9C9-BEBF-2F39-6A274C22FF0C}"/>
              </a:ext>
            </a:extLst>
          </p:cNvPr>
          <p:cNvPicPr>
            <a:picLocks noChangeAspect="1"/>
          </p:cNvPicPr>
          <p:nvPr/>
        </p:nvPicPr>
        <p:blipFill>
          <a:blip r:embed="rId3"/>
          <a:stretch>
            <a:fillRect/>
          </a:stretch>
        </p:blipFill>
        <p:spPr>
          <a:xfrm>
            <a:off x="1209652" y="2449111"/>
            <a:ext cx="8547665" cy="430988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7844" y="1832083"/>
            <a:ext cx="3043707" cy="3958466"/>
          </a:xfrm>
          <a:prstGeom prst="rect">
            <a:avLst/>
          </a:prstGeom>
        </p:spPr>
        <p:txBody>
          <a:bodyPr>
            <a:normAutofit/>
          </a:bodyPr>
          <a:lstStyle/>
          <a:p>
            <a:pPr algn="ctr">
              <a:lnSpc>
                <a:spcPct val="100000"/>
              </a:lnSpc>
              <a:spcBef>
                <a:spcPts val="1400"/>
              </a:spcBef>
            </a:pPr>
            <a:endParaRPr lang="en-US" sz="2200" dirty="0">
              <a:solidFill>
                <a:schemeClr val="bg2">
                  <a:lumMod val="50000"/>
                </a:schemeClr>
              </a:solidFill>
              <a:latin typeface="Abadi" panose="020B0604020104020204" pitchFamily="34" charset="0"/>
            </a:endParaRPr>
          </a:p>
          <a:p>
            <a:pPr algn="ctr">
              <a:lnSpc>
                <a:spcPct val="100000"/>
              </a:lnSpc>
              <a:spcBef>
                <a:spcPts val="1400"/>
              </a:spcBef>
            </a:pPr>
            <a:r>
              <a:rPr lang="en-US" sz="2200" dirty="0">
                <a:solidFill>
                  <a:schemeClr val="bg2">
                    <a:lumMod val="50000"/>
                  </a:schemeClr>
                </a:solidFill>
                <a:latin typeface="Abadi" panose="020B0604020104020204" pitchFamily="34" charset="0"/>
              </a:rPr>
              <a:t>We used </a:t>
            </a:r>
            <a:r>
              <a:rPr lang="en-AS" sz="2200" dirty="0">
                <a:solidFill>
                  <a:schemeClr val="bg2">
                    <a:lumMod val="50000"/>
                  </a:schemeClr>
                </a:solidFill>
                <a:latin typeface="Abadi" panose="020B0604020104020204" pitchFamily="34" charset="0"/>
              </a:rPr>
              <a:t>the </a:t>
            </a:r>
            <a:r>
              <a:rPr lang="en-AS" sz="2200" b="1" dirty="0">
                <a:solidFill>
                  <a:schemeClr val="bg2">
                    <a:lumMod val="50000"/>
                  </a:schemeClr>
                </a:solidFill>
                <a:latin typeface="Abadi" panose="020B0604020104020204" pitchFamily="34" charset="0"/>
              </a:rPr>
              <a:t>like</a:t>
            </a:r>
            <a:r>
              <a:rPr lang="en-AS" sz="2200" dirty="0">
                <a:solidFill>
                  <a:schemeClr val="bg2">
                    <a:lumMod val="50000"/>
                  </a:schemeClr>
                </a:solidFill>
                <a:latin typeface="Abadi" panose="020B0604020104020204" pitchFamily="34" charset="0"/>
              </a:rPr>
              <a:t> command </a:t>
            </a:r>
            <a:r>
              <a:rPr lang="en-US" sz="2200" dirty="0">
                <a:solidFill>
                  <a:schemeClr val="bg2">
                    <a:lumMod val="50000"/>
                  </a:schemeClr>
                </a:solidFill>
                <a:latin typeface="Abadi" panose="020B0604020104020204" pitchFamily="34" charset="0"/>
              </a:rPr>
              <a:t>to display launch sites </a:t>
            </a:r>
            <a:r>
              <a:rPr lang="en-AS" sz="2200" dirty="0">
                <a:solidFill>
                  <a:schemeClr val="bg2">
                    <a:lumMod val="50000"/>
                  </a:schemeClr>
                </a:solidFill>
                <a:latin typeface="Abadi" panose="020B0604020104020204" pitchFamily="34" charset="0"/>
              </a:rPr>
              <a:t>that </a:t>
            </a:r>
            <a:r>
              <a:rPr lang="en-US" sz="2200" dirty="0">
                <a:solidFill>
                  <a:schemeClr val="bg2">
                    <a:lumMod val="50000"/>
                  </a:schemeClr>
                </a:solidFill>
                <a:latin typeface="Abadi" panose="020B0604020104020204" pitchFamily="34" charset="0"/>
              </a:rPr>
              <a:t>begin with `CCA`</a:t>
            </a:r>
            <a:r>
              <a:rPr lang="en-AS" sz="2200" dirty="0">
                <a:solidFill>
                  <a:schemeClr val="bg2">
                    <a:lumMod val="50000"/>
                  </a:schemeClr>
                </a:solidFill>
                <a:latin typeface="Abadi" panose="020B0604020104020204" pitchFamily="34" charset="0"/>
              </a:rPr>
              <a:t>. Also, with the command </a:t>
            </a:r>
            <a:r>
              <a:rPr lang="en-AS" sz="2200" b="1" dirty="0">
                <a:solidFill>
                  <a:schemeClr val="bg2">
                    <a:lumMod val="50000"/>
                  </a:schemeClr>
                </a:solidFill>
                <a:latin typeface="Abadi" panose="020B0604020104020204" pitchFamily="34" charset="0"/>
              </a:rPr>
              <a:t>limit</a:t>
            </a:r>
            <a:r>
              <a:rPr lang="en-AS" sz="2200" dirty="0">
                <a:solidFill>
                  <a:schemeClr val="bg2">
                    <a:lumMod val="50000"/>
                  </a:schemeClr>
                </a:solidFill>
                <a:latin typeface="Abadi" panose="020B0604020104020204" pitchFamily="34" charset="0"/>
              </a:rPr>
              <a:t> we restrict the query to only the first 5 records.</a:t>
            </a:r>
            <a:endParaRPr lang="en-US" sz="22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Imagen 6" descr="Imagen que contiene texto&#10;&#10;Descripción generada automáticamente">
            <a:extLst>
              <a:ext uri="{FF2B5EF4-FFF2-40B4-BE49-F238E27FC236}">
                <a16:creationId xmlns:a16="http://schemas.microsoft.com/office/drawing/2014/main" id="{8C47943F-34C8-5AA4-F78D-01A3704D454D}"/>
              </a:ext>
            </a:extLst>
          </p:cNvPr>
          <p:cNvPicPr>
            <a:picLocks noChangeAspect="1"/>
          </p:cNvPicPr>
          <p:nvPr/>
        </p:nvPicPr>
        <p:blipFill>
          <a:blip r:embed="rId3"/>
          <a:stretch>
            <a:fillRect/>
          </a:stretch>
        </p:blipFill>
        <p:spPr>
          <a:xfrm>
            <a:off x="3724507" y="1597059"/>
            <a:ext cx="7921015" cy="44285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09757" cy="1040238"/>
          </a:xfrm>
          <a:prstGeom prst="rect">
            <a:avLst/>
          </a:prstGeom>
        </p:spPr>
        <p:txBody>
          <a:bodyPr>
            <a:normAutofit/>
          </a:bodyPr>
          <a:lstStyle/>
          <a:p>
            <a:pPr>
              <a:lnSpc>
                <a:spcPct val="100000"/>
              </a:lnSpc>
              <a:spcBef>
                <a:spcPts val="1400"/>
              </a:spcBef>
            </a:pPr>
            <a:r>
              <a:rPr lang="en-US" sz="2200" dirty="0">
                <a:solidFill>
                  <a:schemeClr val="bg2">
                    <a:lumMod val="50000"/>
                  </a:schemeClr>
                </a:solidFill>
                <a:latin typeface="Abadi" panose="020B0604020104020204" pitchFamily="34" charset="0"/>
              </a:rPr>
              <a:t>We calculated the total payload </a:t>
            </a:r>
            <a:r>
              <a:rPr lang="en-AS" sz="2200" dirty="0">
                <a:solidFill>
                  <a:schemeClr val="bg2">
                    <a:lumMod val="50000"/>
                  </a:schemeClr>
                </a:solidFill>
                <a:latin typeface="Abadi" panose="020B0604020104020204" pitchFamily="34" charset="0"/>
              </a:rPr>
              <a:t>mass </a:t>
            </a:r>
            <a:r>
              <a:rPr lang="en-US" sz="2200" dirty="0">
                <a:solidFill>
                  <a:schemeClr val="bg2">
                    <a:lumMod val="50000"/>
                  </a:schemeClr>
                </a:solidFill>
                <a:latin typeface="Abadi" panose="020B0604020104020204" pitchFamily="34" charset="0"/>
              </a:rPr>
              <a:t>carried by boosters </a:t>
            </a:r>
            <a:r>
              <a:rPr lang="en-AS" sz="2200" dirty="0">
                <a:solidFill>
                  <a:schemeClr val="bg2">
                    <a:lumMod val="50000"/>
                  </a:schemeClr>
                </a:solidFill>
                <a:latin typeface="Abadi" panose="020B0604020104020204" pitchFamily="34" charset="0"/>
              </a:rPr>
              <a:t>launched by </a:t>
            </a:r>
            <a:r>
              <a:rPr lang="en-US" sz="2200" dirty="0">
                <a:solidFill>
                  <a:schemeClr val="bg2">
                    <a:lumMod val="50000"/>
                  </a:schemeClr>
                </a:solidFill>
                <a:latin typeface="Abadi" panose="020B0604020104020204" pitchFamily="34" charset="0"/>
              </a:rPr>
              <a:t>NASA </a:t>
            </a:r>
            <a:r>
              <a:rPr lang="en-AS" sz="2200" dirty="0">
                <a:solidFill>
                  <a:schemeClr val="bg2">
                    <a:lumMod val="50000"/>
                  </a:schemeClr>
                </a:solidFill>
                <a:latin typeface="Abadi" panose="020B0604020104020204" pitchFamily="34" charset="0"/>
              </a:rPr>
              <a:t>(CRS) using the </a:t>
            </a:r>
            <a:r>
              <a:rPr lang="en-AS" sz="2400" b="1" dirty="0">
                <a:solidFill>
                  <a:schemeClr val="bg2">
                    <a:lumMod val="50000"/>
                  </a:schemeClr>
                </a:solidFill>
                <a:latin typeface="Abadi" panose="020B0604020104020204" pitchFamily="34" charset="0"/>
              </a:rPr>
              <a:t>where</a:t>
            </a:r>
            <a:r>
              <a:rPr lang="en-AS" sz="2200" dirty="0">
                <a:solidFill>
                  <a:schemeClr val="bg2">
                    <a:lumMod val="50000"/>
                  </a:schemeClr>
                </a:solidFill>
                <a:latin typeface="Abadi" panose="020B0604020104020204" pitchFamily="34" charset="0"/>
              </a:rPr>
              <a:t> clause. </a:t>
            </a:r>
            <a:r>
              <a:rPr lang="es-AR" sz="2200" dirty="0" err="1">
                <a:solidFill>
                  <a:schemeClr val="bg2">
                    <a:lumMod val="50000"/>
                  </a:schemeClr>
                </a:solidFill>
                <a:latin typeface="Abadi" panose="020B0604020104020204" pitchFamily="34" charset="0"/>
              </a:rPr>
              <a:t>The</a:t>
            </a:r>
            <a:r>
              <a:rPr lang="en-AS" sz="2200" dirty="0">
                <a:solidFill>
                  <a:schemeClr val="bg2">
                    <a:lumMod val="50000"/>
                  </a:schemeClr>
                </a:solidFill>
                <a:latin typeface="Abadi" panose="020B0604020104020204" pitchFamily="34" charset="0"/>
              </a:rPr>
              <a:t> total payload mass was 45,596</a:t>
            </a:r>
            <a:endParaRPr lang="en-US" sz="22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Imagen 6" descr="Imagen que contiene Patrón de fondo&#10;&#10;Descripción generada automáticamente">
            <a:extLst>
              <a:ext uri="{FF2B5EF4-FFF2-40B4-BE49-F238E27FC236}">
                <a16:creationId xmlns:a16="http://schemas.microsoft.com/office/drawing/2014/main" id="{53A26049-4312-E4A3-7A25-D8EFB3686B87}"/>
              </a:ext>
            </a:extLst>
          </p:cNvPr>
          <p:cNvPicPr>
            <a:picLocks noChangeAspect="1"/>
          </p:cNvPicPr>
          <p:nvPr/>
        </p:nvPicPr>
        <p:blipFill>
          <a:blip r:embed="rId3"/>
          <a:stretch>
            <a:fillRect/>
          </a:stretch>
        </p:blipFill>
        <p:spPr>
          <a:xfrm>
            <a:off x="1048214" y="3516239"/>
            <a:ext cx="10409757" cy="21353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861819"/>
          </a:xfrm>
          <a:prstGeom prst="rect">
            <a:avLst/>
          </a:prstGeom>
        </p:spPr>
        <p:txBody>
          <a:bodyPr>
            <a:normAutofit/>
          </a:bodyPr>
          <a:lstStyle/>
          <a:p>
            <a:pPr>
              <a:spcBef>
                <a:spcPts val="1400"/>
              </a:spcBef>
            </a:pPr>
            <a:r>
              <a:rPr lang="en-US" sz="2400" dirty="0">
                <a:solidFill>
                  <a:schemeClr val="bg2">
                    <a:lumMod val="50000"/>
                  </a:schemeClr>
                </a:solidFill>
                <a:latin typeface="Abadi" panose="020B0604020104020204" pitchFamily="34" charset="0"/>
              </a:rPr>
              <a:t>We </a:t>
            </a:r>
            <a:r>
              <a:rPr lang="en-AS" sz="2400" dirty="0">
                <a:solidFill>
                  <a:schemeClr val="bg2">
                    <a:lumMod val="50000"/>
                  </a:schemeClr>
                </a:solidFill>
                <a:latin typeface="Abadi" panose="020B0604020104020204" pitchFamily="34" charset="0"/>
              </a:rPr>
              <a:t>display</a:t>
            </a:r>
            <a:r>
              <a:rPr lang="en-US" sz="2400" dirty="0">
                <a:solidFill>
                  <a:schemeClr val="bg2">
                    <a:lumMod val="50000"/>
                  </a:schemeClr>
                </a:solidFill>
                <a:latin typeface="Abadi" panose="020B0604020104020204" pitchFamily="34" charset="0"/>
              </a:rPr>
              <a:t> the average payload mass carried by booster version F9 v1.1 </a:t>
            </a:r>
            <a:r>
              <a:rPr lang="en-AS" sz="2400" dirty="0">
                <a:solidFill>
                  <a:schemeClr val="bg2">
                    <a:lumMod val="50000"/>
                  </a:schemeClr>
                </a:solidFill>
                <a:latin typeface="Abadi" panose="020B0604020104020204" pitchFamily="34" charset="0"/>
              </a:rPr>
              <a:t>using the </a:t>
            </a:r>
            <a:r>
              <a:rPr lang="en-AS" sz="2400" b="1" dirty="0">
                <a:solidFill>
                  <a:schemeClr val="bg2">
                    <a:lumMod val="50000"/>
                  </a:schemeClr>
                </a:solidFill>
                <a:latin typeface="Abadi" panose="020B0604020104020204" pitchFamily="34" charset="0"/>
              </a:rPr>
              <a:t>where</a:t>
            </a:r>
            <a:r>
              <a:rPr lang="en-AS" sz="2400" dirty="0">
                <a:solidFill>
                  <a:schemeClr val="bg2">
                    <a:lumMod val="50000"/>
                  </a:schemeClr>
                </a:solidFill>
                <a:latin typeface="Abadi" panose="020B0604020104020204" pitchFamily="34" charset="0"/>
              </a:rPr>
              <a:t> clause. </a:t>
            </a:r>
            <a:r>
              <a:rPr lang="es-AR" sz="2400" dirty="0" err="1">
                <a:solidFill>
                  <a:schemeClr val="bg2">
                    <a:lumMod val="50000"/>
                  </a:schemeClr>
                </a:solidFill>
                <a:latin typeface="Abadi" panose="020B0604020104020204" pitchFamily="34" charset="0"/>
              </a:rPr>
              <a:t>The</a:t>
            </a:r>
            <a:r>
              <a:rPr lang="en-AS" sz="2400" dirty="0">
                <a:solidFill>
                  <a:schemeClr val="bg2">
                    <a:lumMod val="50000"/>
                  </a:schemeClr>
                </a:solidFill>
                <a:latin typeface="Abadi" panose="020B0604020104020204" pitchFamily="34" charset="0"/>
              </a:rPr>
              <a:t> average payload mass was </a:t>
            </a:r>
            <a:r>
              <a:rPr lang="en-US" sz="2400" dirty="0">
                <a:solidFill>
                  <a:schemeClr val="bg2">
                    <a:lumMod val="50000"/>
                  </a:schemeClr>
                </a:solidFill>
                <a:latin typeface="Abadi" panose="020B0604020104020204" pitchFamily="34" charset="0"/>
              </a:rPr>
              <a:t>2</a:t>
            </a:r>
            <a:r>
              <a:rPr lang="en-AS" sz="2400" dirty="0">
                <a:solidFill>
                  <a:schemeClr val="bg2">
                    <a:lumMod val="50000"/>
                  </a:schemeClr>
                </a:solidFill>
                <a:latin typeface="Abadi" panose="020B0604020104020204" pitchFamily="34" charset="0"/>
              </a:rPr>
              <a:t>,</a:t>
            </a:r>
            <a:r>
              <a:rPr lang="en-US" sz="2400" dirty="0">
                <a:solidFill>
                  <a:schemeClr val="bg2">
                    <a:lumMod val="50000"/>
                  </a:schemeClr>
                </a:solidFill>
                <a:latin typeface="Abadi" panose="020B0604020104020204" pitchFamily="34" charset="0"/>
              </a:rPr>
              <a:t>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Imagen 6" descr="Imagen que contiene Tabla&#10;&#10;Descripción generada automáticamente">
            <a:extLst>
              <a:ext uri="{FF2B5EF4-FFF2-40B4-BE49-F238E27FC236}">
                <a16:creationId xmlns:a16="http://schemas.microsoft.com/office/drawing/2014/main" id="{93BE811B-9449-6B43-1B59-96B48F180FB7}"/>
              </a:ext>
            </a:extLst>
          </p:cNvPr>
          <p:cNvPicPr>
            <a:picLocks noChangeAspect="1"/>
          </p:cNvPicPr>
          <p:nvPr/>
        </p:nvPicPr>
        <p:blipFill>
          <a:blip r:embed="rId3"/>
          <a:stretch>
            <a:fillRect/>
          </a:stretch>
        </p:blipFill>
        <p:spPr>
          <a:xfrm>
            <a:off x="301659" y="2865645"/>
            <a:ext cx="11452303" cy="31155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3A7D0580-8D27-516E-5F12-6EAE4DE4C55C}"/>
              </a:ext>
            </a:extLst>
          </p:cNvPr>
          <p:cNvSpPr txBox="1">
            <a:spLocks/>
          </p:cNvSpPr>
          <p:nvPr/>
        </p:nvSpPr>
        <p:spPr>
          <a:xfrm>
            <a:off x="770011" y="1502559"/>
            <a:ext cx="10687961" cy="481679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Exploratory Data Analysis</a:t>
            </a:r>
            <a:r>
              <a:rPr lang="en-AS" sz="1800" dirty="0">
                <a:solidFill>
                  <a:schemeClr val="bg2">
                    <a:lumMod val="50000"/>
                  </a:schemeClr>
                </a:solidFill>
                <a:latin typeface="Abadi" panose="020B0604020104020204" pitchFamily="34" charset="0"/>
              </a:rPr>
              <a:t> (EDA)</a:t>
            </a:r>
            <a:r>
              <a:rPr lang="en-US" sz="1800" dirty="0">
                <a:solidFill>
                  <a:schemeClr val="bg2">
                    <a:lumMod val="50000"/>
                  </a:schemeClr>
                </a:solidFill>
                <a:latin typeface="Abadi" panose="020B0604020104020204" pitchFamily="34" charset="0"/>
              </a:rPr>
              <a:t> with SQL</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Exploratory Data Analysis</a:t>
            </a:r>
            <a:r>
              <a:rPr lang="en-AS" sz="1800" dirty="0">
                <a:solidFill>
                  <a:schemeClr val="bg2">
                    <a:lumMod val="50000"/>
                  </a:schemeClr>
                </a:solidFill>
                <a:latin typeface="Abadi" panose="020B0604020104020204" pitchFamily="34" charset="0"/>
              </a:rPr>
              <a:t> (EDA)</a:t>
            </a:r>
            <a:r>
              <a:rPr lang="en-US" sz="1800" dirty="0">
                <a:solidFill>
                  <a:schemeClr val="bg2">
                    <a:lumMod val="50000"/>
                  </a:schemeClr>
                </a:solidFill>
                <a:latin typeface="Abadi" panose="020B0604020104020204" pitchFamily="34" charset="0"/>
              </a:rPr>
              <a:t> with Data Visualization</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Interactive Visual Analytics with Folium</a:t>
            </a:r>
            <a:endParaRPr lang="en-A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AS" sz="1800" dirty="0">
                <a:solidFill>
                  <a:schemeClr val="bg2">
                    <a:lumMod val="50000"/>
                  </a:schemeClr>
                </a:solidFill>
                <a:latin typeface="Abadi" panose="020B0604020104020204" pitchFamily="34" charset="0"/>
              </a:rPr>
              <a:t>Interactive Dashboard with </a:t>
            </a:r>
            <a:r>
              <a:rPr lang="en-AS" sz="1800" dirty="0" err="1">
                <a:solidFill>
                  <a:schemeClr val="bg2">
                    <a:lumMod val="50000"/>
                  </a:schemeClr>
                </a:solidFill>
                <a:latin typeface="Abadi" panose="020B0604020104020204" pitchFamily="34" charset="0"/>
              </a:rPr>
              <a:t>Ploty</a:t>
            </a:r>
            <a:r>
              <a:rPr lang="en-AS" sz="1800" dirty="0">
                <a:solidFill>
                  <a:schemeClr val="bg2">
                    <a:lumMod val="50000"/>
                  </a:schemeClr>
                </a:solidFill>
                <a:latin typeface="Abadi" panose="020B0604020104020204" pitchFamily="34" charset="0"/>
              </a:rPr>
              <a:t> Dash</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006785"/>
          </a:xfrm>
          <a:prstGeom prst="rect">
            <a:avLst/>
          </a:prstGeom>
        </p:spPr>
        <p:txBody>
          <a:bodyPr lIns="91440" tIns="45720" rIns="91440" bIns="45720" anchor="t">
            <a:normAutofit/>
          </a:bodyPr>
          <a:lstStyle/>
          <a:p>
            <a:pPr>
              <a:spcBef>
                <a:spcPts val="1400"/>
              </a:spcBef>
            </a:pPr>
            <a:r>
              <a:rPr lang="en-US" sz="2400" dirty="0">
                <a:solidFill>
                  <a:schemeClr val="bg2">
                    <a:lumMod val="50000"/>
                  </a:schemeClr>
                </a:solidFill>
                <a:latin typeface="Abadi" panose="020B0604020104020204" pitchFamily="34" charset="0"/>
              </a:rPr>
              <a:t>We </a:t>
            </a:r>
            <a:r>
              <a:rPr lang="en-AS" sz="2400" dirty="0">
                <a:solidFill>
                  <a:schemeClr val="bg2">
                    <a:lumMod val="50000"/>
                  </a:schemeClr>
                </a:solidFill>
                <a:latin typeface="Abadi" panose="020B0604020104020204" pitchFamily="34" charset="0"/>
              </a:rPr>
              <a:t>see </a:t>
            </a:r>
            <a:r>
              <a:rPr lang="en-US" sz="2400" dirty="0">
                <a:solidFill>
                  <a:schemeClr val="bg2">
                    <a:lumMod val="50000"/>
                  </a:schemeClr>
                </a:solidFill>
                <a:latin typeface="Abadi" panose="020B0604020104020204" pitchFamily="34" charset="0"/>
              </a:rPr>
              <a:t>that the </a:t>
            </a:r>
            <a:r>
              <a:rPr lang="en-AS" sz="2400" dirty="0">
                <a:solidFill>
                  <a:schemeClr val="bg2">
                    <a:lumMod val="50000"/>
                  </a:schemeClr>
                </a:solidFill>
                <a:latin typeface="Abadi" panose="020B0604020104020204" pitchFamily="34" charset="0"/>
              </a:rPr>
              <a:t>first </a:t>
            </a:r>
            <a:r>
              <a:rPr lang="en-US" sz="2400" dirty="0">
                <a:solidFill>
                  <a:schemeClr val="bg2">
                    <a:lumMod val="50000"/>
                  </a:schemeClr>
                </a:solidFill>
                <a:latin typeface="Abadi" panose="020B0604020104020204" pitchFamily="34" charset="0"/>
              </a:rPr>
              <a:t>successful landing outcome </a:t>
            </a:r>
            <a:r>
              <a:rPr lang="en-AS" sz="2400" dirty="0" err="1">
                <a:solidFill>
                  <a:schemeClr val="bg2">
                    <a:lumMod val="50000"/>
                  </a:schemeClr>
                </a:solidFill>
                <a:latin typeface="Abadi" panose="020B0604020104020204" pitchFamily="34" charset="0"/>
              </a:rPr>
              <a:t>i</a:t>
            </a:r>
            <a:r>
              <a:rPr lang="en-US" sz="2400" dirty="0">
                <a:solidFill>
                  <a:schemeClr val="bg2">
                    <a:lumMod val="50000"/>
                  </a:schemeClr>
                </a:solidFill>
                <a:latin typeface="Abadi" panose="020B0604020104020204" pitchFamily="34" charset="0"/>
              </a:rPr>
              <a:t>n ground pad was </a:t>
            </a:r>
            <a:r>
              <a:rPr lang="en-AS" sz="2400" dirty="0">
                <a:solidFill>
                  <a:schemeClr val="bg2">
                    <a:lumMod val="50000"/>
                  </a:schemeClr>
                </a:solidFill>
                <a:latin typeface="Abadi" panose="020B0604020104020204" pitchFamily="34" charset="0"/>
              </a:rPr>
              <a:t>achieved December </a:t>
            </a:r>
            <a:r>
              <a:rPr lang="en-US" sz="2400" dirty="0">
                <a:solidFill>
                  <a:schemeClr val="bg2">
                    <a:lumMod val="50000"/>
                  </a:schemeClr>
                </a:solidFill>
                <a:latin typeface="Abadi" panose="020B0604020104020204" pitchFamily="34" charset="0"/>
              </a:rPr>
              <a:t>22</a:t>
            </a:r>
            <a:r>
              <a:rPr lang="en-AS" sz="2400" dirty="0" err="1">
                <a:solidFill>
                  <a:schemeClr val="bg2">
                    <a:lumMod val="50000"/>
                  </a:schemeClr>
                </a:solidFill>
                <a:latin typeface="Abadi" panose="020B0604020104020204" pitchFamily="34" charset="0"/>
              </a:rPr>
              <a:t>th</a:t>
            </a:r>
            <a:r>
              <a:rPr lang="en-AS" sz="2400" dirty="0">
                <a:solidFill>
                  <a:schemeClr val="bg2">
                    <a:lumMod val="50000"/>
                  </a:schemeClr>
                </a:solidFill>
                <a:latin typeface="Abadi" panose="020B0604020104020204" pitchFamily="34" charset="0"/>
              </a:rPr>
              <a:t> of </a:t>
            </a:r>
            <a:r>
              <a:rPr lang="en-US" sz="2400" dirty="0">
                <a:solidFill>
                  <a:schemeClr val="bg2">
                    <a:lumMod val="50000"/>
                  </a:schemeClr>
                </a:solidFill>
                <a:latin typeface="Abadi" panose="020B0604020104020204" pitchFamily="34" charset="0"/>
              </a:rPr>
              <a:t>2015</a:t>
            </a:r>
            <a:r>
              <a:rPr lang="en-AS" sz="2400" dirty="0">
                <a:solidFill>
                  <a:schemeClr val="bg2">
                    <a:lumMod val="50000"/>
                  </a:schemeClr>
                </a:solidFill>
                <a:latin typeface="Abadi" panose="020B0604020104020204" pitchFamily="34" charset="0"/>
              </a:rPr>
              <a:t>. To display this query we use the </a:t>
            </a:r>
            <a:r>
              <a:rPr lang="en-AS" sz="2400" b="1" dirty="0">
                <a:solidFill>
                  <a:schemeClr val="bg2">
                    <a:lumMod val="50000"/>
                  </a:schemeClr>
                </a:solidFill>
                <a:latin typeface="Abadi" panose="020B0604020104020204" pitchFamily="34" charset="0"/>
              </a:rPr>
              <a:t>min</a:t>
            </a:r>
            <a:r>
              <a:rPr lang="en-AS" sz="2400" dirty="0">
                <a:solidFill>
                  <a:schemeClr val="bg2">
                    <a:lumMod val="50000"/>
                  </a:schemeClr>
                </a:solidFill>
                <a:latin typeface="Abadi" panose="020B0604020104020204" pitchFamily="34" charset="0"/>
              </a:rPr>
              <a:t> function.</a:t>
            </a:r>
            <a:endParaRPr lang="en-US" sz="24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Imagen 6" descr="Imagen que contiene Interfaz de usuario gráfica&#10;&#10;Descripción generada automáticamente">
            <a:extLst>
              <a:ext uri="{FF2B5EF4-FFF2-40B4-BE49-F238E27FC236}">
                <a16:creationId xmlns:a16="http://schemas.microsoft.com/office/drawing/2014/main" id="{74B986B9-61C2-B9AE-14B9-F06CFA3D2AAE}"/>
              </a:ext>
            </a:extLst>
          </p:cNvPr>
          <p:cNvPicPr>
            <a:picLocks noChangeAspect="1"/>
          </p:cNvPicPr>
          <p:nvPr/>
        </p:nvPicPr>
        <p:blipFill>
          <a:blip r:embed="rId3"/>
          <a:stretch>
            <a:fillRect/>
          </a:stretch>
        </p:blipFill>
        <p:spPr>
          <a:xfrm>
            <a:off x="191429" y="3324477"/>
            <a:ext cx="11528503" cy="2674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891" y="1491089"/>
            <a:ext cx="10684081" cy="1603375"/>
          </a:xfrm>
          <a:prstGeom prst="rect">
            <a:avLst/>
          </a:prstGeom>
        </p:spPr>
        <p:txBody>
          <a:bodyPr lIns="91440" tIns="45720" rIns="91440" bIns="45720" anchor="t">
            <a:normAutofit lnSpcReduction="10000"/>
          </a:bodyPr>
          <a:lstStyle/>
          <a:p>
            <a:pPr>
              <a:spcBef>
                <a:spcPts val="1400"/>
              </a:spcBef>
            </a:pPr>
            <a:r>
              <a:rPr lang="en-US" sz="2400" dirty="0">
                <a:solidFill>
                  <a:schemeClr val="bg2">
                    <a:lumMod val="50000"/>
                  </a:schemeClr>
                </a:solidFill>
                <a:latin typeface="Abadi" panose="020B0604020104020204" pitchFamily="34" charset="0"/>
              </a:rPr>
              <a:t>We </a:t>
            </a:r>
            <a:r>
              <a:rPr lang="en-AS" sz="2400" dirty="0">
                <a:solidFill>
                  <a:schemeClr val="bg2">
                    <a:lumMod val="50000"/>
                  </a:schemeClr>
                </a:solidFill>
                <a:latin typeface="Abadi" panose="020B0604020104020204" pitchFamily="34" charset="0"/>
              </a:rPr>
              <a:t>list the names of the boosters which have success in drone ship and have payload mass greater than 4,000 but less than 6,000. For achieving this query we used </a:t>
            </a:r>
            <a:r>
              <a:rPr lang="en-US" sz="2400" dirty="0">
                <a:solidFill>
                  <a:schemeClr val="bg2">
                    <a:lumMod val="50000"/>
                  </a:schemeClr>
                </a:solidFill>
                <a:latin typeface="Abadi" panose="020B0604020104020204" pitchFamily="34" charset="0"/>
              </a:rPr>
              <a:t>the </a:t>
            </a:r>
            <a:r>
              <a:rPr lang="en-AS" sz="2400" b="1" dirty="0">
                <a:solidFill>
                  <a:schemeClr val="bg2">
                    <a:lumMod val="50000"/>
                  </a:schemeClr>
                </a:solidFill>
                <a:latin typeface="Abadi" panose="020B0604020104020204" pitchFamily="34" charset="0"/>
              </a:rPr>
              <a:t>where</a:t>
            </a:r>
            <a:r>
              <a:rPr lang="en-US" sz="2400" dirty="0">
                <a:solidFill>
                  <a:schemeClr val="bg2">
                    <a:lumMod val="50000"/>
                  </a:schemeClr>
                </a:solidFill>
                <a:latin typeface="Abadi" panose="020B0604020104020204" pitchFamily="34" charset="0"/>
              </a:rPr>
              <a:t> clause to filter for boosters which have successfully landed on drone ship and applied the </a:t>
            </a:r>
            <a:r>
              <a:rPr lang="en-AS" sz="2400" b="1" dirty="0">
                <a:solidFill>
                  <a:schemeClr val="bg2">
                    <a:lumMod val="50000"/>
                  </a:schemeClr>
                </a:solidFill>
                <a:latin typeface="Abadi" panose="020B0604020104020204" pitchFamily="34" charset="0"/>
              </a:rPr>
              <a:t>and/between </a:t>
            </a:r>
            <a:r>
              <a:rPr lang="en-US" sz="2400" dirty="0">
                <a:solidFill>
                  <a:schemeClr val="bg2">
                    <a:lumMod val="50000"/>
                  </a:schemeClr>
                </a:solidFill>
                <a:latin typeface="Abadi" panose="020B0604020104020204" pitchFamily="34" charset="0"/>
              </a:rPr>
              <a:t>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Imagen 5" descr="Imagen que contiene Texto&#10;&#10;Descripción generada automáticamente">
            <a:extLst>
              <a:ext uri="{FF2B5EF4-FFF2-40B4-BE49-F238E27FC236}">
                <a16:creationId xmlns:a16="http://schemas.microsoft.com/office/drawing/2014/main" id="{B34A3342-76B6-98A0-13B2-48A39097874A}"/>
              </a:ext>
            </a:extLst>
          </p:cNvPr>
          <p:cNvPicPr>
            <a:picLocks noChangeAspect="1"/>
          </p:cNvPicPr>
          <p:nvPr/>
        </p:nvPicPr>
        <p:blipFill>
          <a:blip r:embed="rId3"/>
          <a:stretch>
            <a:fillRect/>
          </a:stretch>
        </p:blipFill>
        <p:spPr>
          <a:xfrm>
            <a:off x="925551" y="3188412"/>
            <a:ext cx="9746166" cy="35900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224" y="1550021"/>
            <a:ext cx="10605387" cy="824654"/>
          </a:xfrm>
          <a:prstGeom prst="rect">
            <a:avLst/>
          </a:prstGeom>
        </p:spPr>
        <p:txBody>
          <a:bodyPr>
            <a:normAutofit/>
          </a:bodyPr>
          <a:lstStyle/>
          <a:p>
            <a:pPr>
              <a:spcBef>
                <a:spcPts val="1400"/>
              </a:spcBef>
            </a:pPr>
            <a:r>
              <a:rPr lang="en-AS" sz="2400" dirty="0">
                <a:solidFill>
                  <a:schemeClr val="bg2">
                    <a:lumMod val="50000"/>
                  </a:schemeClr>
                </a:solidFill>
                <a:latin typeface="Abadi" panose="020B0604020104020204" pitchFamily="34" charset="0"/>
              </a:rPr>
              <a:t>To achieve this query w</a:t>
            </a:r>
            <a:r>
              <a:rPr lang="en-US" sz="2400" dirty="0">
                <a:solidFill>
                  <a:schemeClr val="bg2">
                    <a:lumMod val="50000"/>
                  </a:schemeClr>
                </a:solidFill>
                <a:latin typeface="Abadi" panose="020B0604020104020204" pitchFamily="34" charset="0"/>
              </a:rPr>
              <a:t>e used </a:t>
            </a:r>
            <a:r>
              <a:rPr lang="en-AS" sz="2400" dirty="0">
                <a:solidFill>
                  <a:schemeClr val="bg2">
                    <a:lumMod val="50000"/>
                  </a:schemeClr>
                </a:solidFill>
                <a:latin typeface="Abadi" panose="020B0604020104020204" pitchFamily="34" charset="0"/>
              </a:rPr>
              <a:t>the </a:t>
            </a:r>
            <a:r>
              <a:rPr lang="en-AS" sz="2400" b="1" dirty="0">
                <a:solidFill>
                  <a:schemeClr val="bg2">
                    <a:lumMod val="50000"/>
                  </a:schemeClr>
                </a:solidFill>
                <a:latin typeface="Abadi" panose="020B0604020104020204" pitchFamily="34" charset="0"/>
              </a:rPr>
              <a:t>count </a:t>
            </a:r>
            <a:r>
              <a:rPr lang="en-AS" sz="2400" dirty="0">
                <a:solidFill>
                  <a:schemeClr val="bg2">
                    <a:lumMod val="50000"/>
                  </a:schemeClr>
                </a:solidFill>
                <a:latin typeface="Abadi" panose="020B0604020104020204" pitchFamily="34" charset="0"/>
              </a:rPr>
              <a:t>function and then we apply the </a:t>
            </a:r>
            <a:r>
              <a:rPr lang="en-AS" sz="2400" b="1" dirty="0">
                <a:solidFill>
                  <a:schemeClr val="bg2">
                    <a:lumMod val="50000"/>
                  </a:schemeClr>
                </a:solidFill>
                <a:latin typeface="Abadi" panose="020B0604020104020204" pitchFamily="34" charset="0"/>
              </a:rPr>
              <a:t>group by </a:t>
            </a:r>
            <a:r>
              <a:rPr lang="en-AS" sz="2400" dirty="0">
                <a:solidFill>
                  <a:schemeClr val="bg2">
                    <a:lumMod val="50000"/>
                  </a:schemeClr>
                </a:solidFill>
                <a:latin typeface="Abadi" panose="020B0604020104020204" pitchFamily="34" charset="0"/>
              </a:rPr>
              <a:t>command for mission outcome.</a:t>
            </a:r>
            <a:endParaRPr lang="en-US" sz="24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Imagen 6" descr="Imagen que contiene Texto&#10;&#10;Descripción generada automáticamente">
            <a:extLst>
              <a:ext uri="{FF2B5EF4-FFF2-40B4-BE49-F238E27FC236}">
                <a16:creationId xmlns:a16="http://schemas.microsoft.com/office/drawing/2014/main" id="{51F37EC2-0CF7-C53B-6303-E931070CC9A2}"/>
              </a:ext>
            </a:extLst>
          </p:cNvPr>
          <p:cNvPicPr>
            <a:picLocks noChangeAspect="1"/>
          </p:cNvPicPr>
          <p:nvPr/>
        </p:nvPicPr>
        <p:blipFill>
          <a:blip r:embed="rId3"/>
          <a:stretch>
            <a:fillRect/>
          </a:stretch>
        </p:blipFill>
        <p:spPr>
          <a:xfrm>
            <a:off x="524108" y="2559604"/>
            <a:ext cx="10247970" cy="41145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117" y="2308512"/>
            <a:ext cx="3858322" cy="2489897"/>
          </a:xfrm>
          <a:prstGeom prst="rect">
            <a:avLst/>
          </a:prstGeom>
        </p:spPr>
        <p:txBody>
          <a:bodyPr>
            <a:normAutofit/>
          </a:bodyPr>
          <a:lstStyle/>
          <a:p>
            <a:pPr algn="ctr">
              <a:spcBef>
                <a:spcPts val="1400"/>
              </a:spcBef>
            </a:pPr>
            <a:r>
              <a:rPr lang="en-US" sz="2400" dirty="0">
                <a:solidFill>
                  <a:schemeClr val="bg2">
                    <a:lumMod val="50000"/>
                  </a:schemeClr>
                </a:solidFill>
                <a:latin typeface="Abadi" panose="020B0604020104020204" pitchFamily="34" charset="0"/>
              </a:rPr>
              <a:t>We </a:t>
            </a:r>
            <a:r>
              <a:rPr lang="en-AS" sz="2400" dirty="0">
                <a:solidFill>
                  <a:schemeClr val="bg2">
                    <a:lumMod val="50000"/>
                  </a:schemeClr>
                </a:solidFill>
                <a:latin typeface="Abadi" panose="020B0604020104020204" pitchFamily="34" charset="0"/>
              </a:rPr>
              <a:t>list </a:t>
            </a:r>
            <a:r>
              <a:rPr lang="en-US" sz="2400" dirty="0">
                <a:solidFill>
                  <a:schemeClr val="bg2">
                    <a:lumMod val="50000"/>
                  </a:schemeClr>
                </a:solidFill>
                <a:latin typeface="Abadi" panose="020B0604020104020204" pitchFamily="34" charset="0"/>
              </a:rPr>
              <a:t>the </a:t>
            </a:r>
            <a:r>
              <a:rPr lang="en-AS" sz="2400" dirty="0">
                <a:solidFill>
                  <a:schemeClr val="bg2">
                    <a:lumMod val="50000"/>
                  </a:schemeClr>
                </a:solidFill>
                <a:latin typeface="Abadi" panose="020B0604020104020204" pitchFamily="34" charset="0"/>
              </a:rPr>
              <a:t>names of the </a:t>
            </a:r>
            <a:r>
              <a:rPr lang="en-US" sz="2400" dirty="0">
                <a:solidFill>
                  <a:schemeClr val="bg2">
                    <a:lumMod val="50000"/>
                  </a:schemeClr>
                </a:solidFill>
                <a:latin typeface="Abadi" panose="020B0604020104020204" pitchFamily="34" charset="0"/>
              </a:rPr>
              <a:t>booster </a:t>
            </a:r>
            <a:r>
              <a:rPr lang="en-AS" sz="2400" dirty="0">
                <a:solidFill>
                  <a:schemeClr val="bg2">
                    <a:lumMod val="50000"/>
                  </a:schemeClr>
                </a:solidFill>
                <a:latin typeface="Abadi" panose="020B0604020104020204" pitchFamily="34" charset="0"/>
              </a:rPr>
              <a:t>version which </a:t>
            </a:r>
            <a:r>
              <a:rPr lang="en-US" sz="2400" dirty="0">
                <a:solidFill>
                  <a:schemeClr val="bg2">
                    <a:lumMod val="50000"/>
                  </a:schemeClr>
                </a:solidFill>
                <a:latin typeface="Abadi" panose="020B0604020104020204" pitchFamily="34" charset="0"/>
              </a:rPr>
              <a:t>have carried the maximum payload </a:t>
            </a:r>
            <a:r>
              <a:rPr lang="en-AS" sz="2400" dirty="0">
                <a:solidFill>
                  <a:schemeClr val="bg2">
                    <a:lumMod val="50000"/>
                  </a:schemeClr>
                </a:solidFill>
                <a:latin typeface="Abadi" panose="020B0604020104020204" pitchFamily="34" charset="0"/>
              </a:rPr>
              <a:t>mass </a:t>
            </a:r>
            <a:r>
              <a:rPr lang="en-US" sz="2400" dirty="0">
                <a:solidFill>
                  <a:schemeClr val="bg2">
                    <a:lumMod val="50000"/>
                  </a:schemeClr>
                </a:solidFill>
                <a:latin typeface="Abadi" panose="020B0604020104020204" pitchFamily="34" charset="0"/>
              </a:rPr>
              <a:t>using a subquery</a:t>
            </a:r>
            <a:r>
              <a:rPr lang="en-AS" sz="2400" dirty="0">
                <a:solidFill>
                  <a:schemeClr val="bg2">
                    <a:lumMod val="50000"/>
                  </a:schemeClr>
                </a:solidFill>
                <a:latin typeface="Abadi" panose="020B0604020104020204" pitchFamily="34" charset="0"/>
              </a:rPr>
              <a:t>, that consist</a:t>
            </a:r>
            <a:r>
              <a:rPr lang="en-US" sz="2400" dirty="0">
                <a:solidFill>
                  <a:schemeClr val="bg2">
                    <a:lumMod val="50000"/>
                  </a:schemeClr>
                </a:solidFill>
                <a:latin typeface="Abadi" panose="020B0604020104020204" pitchFamily="34" charset="0"/>
              </a:rPr>
              <a:t> in </a:t>
            </a:r>
            <a:r>
              <a:rPr lang="en-AS" sz="2400" dirty="0">
                <a:solidFill>
                  <a:schemeClr val="bg2">
                    <a:lumMod val="50000"/>
                  </a:schemeClr>
                </a:solidFill>
                <a:latin typeface="Abadi" panose="020B0604020104020204" pitchFamily="34" charset="0"/>
              </a:rPr>
              <a:t>applying the </a:t>
            </a:r>
            <a:r>
              <a:rPr lang="en-AS" sz="2400" b="1" dirty="0">
                <a:solidFill>
                  <a:schemeClr val="bg2">
                    <a:lumMod val="50000"/>
                  </a:schemeClr>
                </a:solidFill>
                <a:latin typeface="Abadi" panose="020B0604020104020204" pitchFamily="34" charset="0"/>
              </a:rPr>
              <a:t>where </a:t>
            </a:r>
            <a:r>
              <a:rPr lang="en-US" sz="2400" dirty="0">
                <a:solidFill>
                  <a:schemeClr val="bg2">
                    <a:lumMod val="50000"/>
                  </a:schemeClr>
                </a:solidFill>
                <a:latin typeface="Abadi" panose="020B0604020104020204" pitchFamily="34" charset="0"/>
              </a:rPr>
              <a:t>clause and the </a:t>
            </a:r>
            <a:r>
              <a:rPr lang="en-AS" sz="2400" b="1" dirty="0">
                <a:solidFill>
                  <a:schemeClr val="bg2">
                    <a:lumMod val="50000"/>
                  </a:schemeClr>
                </a:solidFill>
                <a:latin typeface="Abadi" panose="020B0604020104020204" pitchFamily="34" charset="0"/>
              </a:rPr>
              <a:t>max</a:t>
            </a:r>
            <a:r>
              <a:rPr lang="en-US" sz="2400" b="1" dirty="0">
                <a:solidFill>
                  <a:schemeClr val="bg2">
                    <a:lumMod val="50000"/>
                  </a:schemeClr>
                </a:solidFill>
                <a:latin typeface="Abadi" panose="020B0604020104020204" pitchFamily="34" charset="0"/>
              </a:rPr>
              <a:t> </a:t>
            </a:r>
            <a:r>
              <a:rPr lang="en-US" sz="2400" dirty="0">
                <a:solidFill>
                  <a:schemeClr val="bg2">
                    <a:lumMod val="50000"/>
                  </a:schemeClr>
                </a:solidFill>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9" name="Imagen 8" descr="Texto&#10;&#10;Descripción generada automáticamente con confianza media">
            <a:extLst>
              <a:ext uri="{FF2B5EF4-FFF2-40B4-BE49-F238E27FC236}">
                <a16:creationId xmlns:a16="http://schemas.microsoft.com/office/drawing/2014/main" id="{B5B6D46C-0369-81B8-CA05-B837D90CF365}"/>
              </a:ext>
            </a:extLst>
          </p:cNvPr>
          <p:cNvPicPr>
            <a:picLocks noChangeAspect="1"/>
          </p:cNvPicPr>
          <p:nvPr/>
        </p:nvPicPr>
        <p:blipFill>
          <a:blip r:embed="rId3"/>
          <a:stretch>
            <a:fillRect/>
          </a:stretch>
        </p:blipFill>
        <p:spPr>
          <a:xfrm>
            <a:off x="4350714" y="1418090"/>
            <a:ext cx="6583178" cy="490126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020"/>
            <a:ext cx="10515601" cy="1428319"/>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bg2">
                    <a:lumMod val="50000"/>
                  </a:schemeClr>
                </a:solidFill>
                <a:latin typeface="Abadi"/>
              </a:rPr>
              <a:t>We </a:t>
            </a:r>
            <a:r>
              <a:rPr lang="en-AS" sz="2200" dirty="0">
                <a:solidFill>
                  <a:schemeClr val="bg2">
                    <a:lumMod val="50000"/>
                  </a:schemeClr>
                </a:solidFill>
                <a:latin typeface="Abadi"/>
              </a:rPr>
              <a:t>list the records which display the month names, failure landing outcomes in drone ship, booster versions, launch site for the month in the year 2015. In order to achieve this query we </a:t>
            </a:r>
            <a:r>
              <a:rPr lang="en-US" sz="2200" dirty="0">
                <a:solidFill>
                  <a:schemeClr val="bg2">
                    <a:lumMod val="50000"/>
                  </a:schemeClr>
                </a:solidFill>
                <a:latin typeface="Abadi"/>
              </a:rPr>
              <a:t>used a combinations of the </a:t>
            </a:r>
            <a:r>
              <a:rPr lang="en-AS" sz="2200" b="1" dirty="0">
                <a:solidFill>
                  <a:schemeClr val="bg2">
                    <a:lumMod val="50000"/>
                  </a:schemeClr>
                </a:solidFill>
                <a:latin typeface="Abadi"/>
              </a:rPr>
              <a:t>where </a:t>
            </a:r>
            <a:r>
              <a:rPr lang="en-US" sz="2200" dirty="0">
                <a:solidFill>
                  <a:schemeClr val="bg2">
                    <a:lumMod val="50000"/>
                  </a:schemeClr>
                </a:solidFill>
                <a:latin typeface="Abadi"/>
              </a:rPr>
              <a:t>clause</a:t>
            </a:r>
            <a:r>
              <a:rPr lang="en-AS" sz="2200" dirty="0">
                <a:solidFill>
                  <a:schemeClr val="bg2">
                    <a:lumMod val="50000"/>
                  </a:schemeClr>
                </a:solidFill>
                <a:latin typeface="Abadi"/>
              </a:rPr>
              <a:t> </a:t>
            </a:r>
            <a:r>
              <a:rPr lang="en-US" sz="2200" dirty="0">
                <a:solidFill>
                  <a:schemeClr val="bg2">
                    <a:lumMod val="50000"/>
                  </a:schemeClr>
                </a:solidFill>
                <a:latin typeface="Abadi"/>
              </a:rPr>
              <a:t>to filter for fail</a:t>
            </a:r>
            <a:r>
              <a:rPr lang="en-AS" sz="2200" dirty="0" err="1">
                <a:solidFill>
                  <a:schemeClr val="bg2">
                    <a:lumMod val="50000"/>
                  </a:schemeClr>
                </a:solidFill>
                <a:latin typeface="Abadi"/>
              </a:rPr>
              <a:t>ure</a:t>
            </a:r>
            <a:r>
              <a:rPr lang="en-US" sz="2200" dirty="0">
                <a:solidFill>
                  <a:schemeClr val="bg2">
                    <a:lumMod val="50000"/>
                  </a:schemeClr>
                </a:solidFill>
                <a:latin typeface="Abadi"/>
              </a:rPr>
              <a:t> landing outcomes in drone ship</a:t>
            </a:r>
            <a:r>
              <a:rPr lang="en-AS" sz="2200" dirty="0">
                <a:solidFill>
                  <a:schemeClr val="bg2">
                    <a:lumMod val="50000"/>
                  </a:schemeClr>
                </a:solidFill>
                <a:latin typeface="Abadi"/>
              </a:rPr>
              <a:t>, and the </a:t>
            </a:r>
            <a:r>
              <a:rPr lang="en-AS" sz="2200" b="1" dirty="0" err="1">
                <a:solidFill>
                  <a:schemeClr val="bg2">
                    <a:lumMod val="50000"/>
                  </a:schemeClr>
                </a:solidFill>
                <a:latin typeface="Abadi"/>
              </a:rPr>
              <a:t>substr</a:t>
            </a:r>
            <a:r>
              <a:rPr lang="en-AS" sz="2200" dirty="0">
                <a:solidFill>
                  <a:schemeClr val="bg2">
                    <a:lumMod val="50000"/>
                  </a:schemeClr>
                </a:solidFill>
                <a:latin typeface="Abadi"/>
              </a:rPr>
              <a:t> function to get the month and year.</a:t>
            </a:r>
            <a:endParaRPr lang="en-US" sz="2200" dirty="0">
              <a:solidFill>
                <a:schemeClr val="bg2">
                  <a:lumMod val="50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Imagen 6" descr="Texto&#10;&#10;Descripción generada automáticamente con confianza baja">
            <a:extLst>
              <a:ext uri="{FF2B5EF4-FFF2-40B4-BE49-F238E27FC236}">
                <a16:creationId xmlns:a16="http://schemas.microsoft.com/office/drawing/2014/main" id="{CDCC1953-0C84-6D64-3BDA-A45431F59338}"/>
              </a:ext>
            </a:extLst>
          </p:cNvPr>
          <p:cNvPicPr>
            <a:picLocks noChangeAspect="1"/>
          </p:cNvPicPr>
          <p:nvPr/>
        </p:nvPicPr>
        <p:blipFill>
          <a:blip r:embed="rId3"/>
          <a:stretch>
            <a:fillRect/>
          </a:stretch>
        </p:blipFill>
        <p:spPr>
          <a:xfrm>
            <a:off x="734028" y="2979367"/>
            <a:ext cx="10404088" cy="306462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9231" y="1456661"/>
            <a:ext cx="3935805" cy="5189465"/>
          </a:xfrm>
          <a:prstGeom prst="rect">
            <a:avLst/>
          </a:prstGeom>
        </p:spPr>
        <p:txBody>
          <a:bodyPr lIns="91440" tIns="45720" rIns="91440" bIns="45720" anchor="t"/>
          <a:lstStyle/>
          <a:p>
            <a:pPr>
              <a:spcBef>
                <a:spcPts val="1400"/>
              </a:spcBef>
            </a:pPr>
            <a:r>
              <a:rPr lang="en-US" sz="2400" dirty="0">
                <a:solidFill>
                  <a:schemeClr val="bg2">
                    <a:lumMod val="50000"/>
                  </a:schemeClr>
                </a:solidFill>
                <a:latin typeface="Abadi" panose="020B0604020104020204" pitchFamily="34" charset="0"/>
              </a:rPr>
              <a:t>We u</a:t>
            </a:r>
            <a:r>
              <a:rPr lang="en-AS" sz="2400" dirty="0" err="1">
                <a:solidFill>
                  <a:schemeClr val="bg2">
                    <a:lumMod val="50000"/>
                  </a:schemeClr>
                </a:solidFill>
                <a:latin typeface="Abadi" panose="020B0604020104020204" pitchFamily="34" charset="0"/>
              </a:rPr>
              <a:t>sed</a:t>
            </a:r>
            <a:r>
              <a:rPr lang="en-AS" sz="2400" dirty="0">
                <a:solidFill>
                  <a:schemeClr val="bg2">
                    <a:lumMod val="50000"/>
                  </a:schemeClr>
                </a:solidFill>
                <a:latin typeface="Abadi" panose="020B0604020104020204" pitchFamily="34" charset="0"/>
              </a:rPr>
              <a:t> </a:t>
            </a:r>
            <a:r>
              <a:rPr lang="en-AS" sz="2400" b="1" dirty="0">
                <a:solidFill>
                  <a:schemeClr val="bg2">
                    <a:lumMod val="50000"/>
                  </a:schemeClr>
                </a:solidFill>
                <a:latin typeface="Abadi" panose="020B0604020104020204" pitchFamily="34" charset="0"/>
              </a:rPr>
              <a:t>count </a:t>
            </a:r>
            <a:r>
              <a:rPr lang="en-AS" sz="2400" dirty="0">
                <a:solidFill>
                  <a:schemeClr val="bg2">
                    <a:lumMod val="50000"/>
                  </a:schemeClr>
                </a:solidFill>
                <a:latin typeface="Abadi" panose="020B0604020104020204" pitchFamily="34" charset="0"/>
              </a:rPr>
              <a:t>function</a:t>
            </a:r>
            <a:r>
              <a:rPr lang="en-US" sz="2400" dirty="0">
                <a:solidFill>
                  <a:schemeClr val="bg2">
                    <a:lumMod val="50000"/>
                  </a:schemeClr>
                </a:solidFill>
                <a:latin typeface="Abadi" panose="020B0604020104020204" pitchFamily="34" charset="0"/>
              </a:rPr>
              <a:t> </a:t>
            </a:r>
            <a:r>
              <a:rPr lang="en-AS" sz="2400" dirty="0">
                <a:solidFill>
                  <a:schemeClr val="bg2">
                    <a:lumMod val="50000"/>
                  </a:schemeClr>
                </a:solidFill>
                <a:latin typeface="Abadi" panose="020B0604020104020204" pitchFamily="34" charset="0"/>
              </a:rPr>
              <a:t>for </a:t>
            </a:r>
            <a:r>
              <a:rPr lang="en-US" sz="2400" dirty="0">
                <a:solidFill>
                  <a:schemeClr val="bg2">
                    <a:lumMod val="50000"/>
                  </a:schemeClr>
                </a:solidFill>
                <a:latin typeface="Abadi" panose="020B0604020104020204" pitchFamily="34" charset="0"/>
              </a:rPr>
              <a:t>landing outcomes and used the </a:t>
            </a:r>
            <a:r>
              <a:rPr lang="en-AS" sz="2400" b="1" dirty="0">
                <a:solidFill>
                  <a:schemeClr val="bg2">
                    <a:lumMod val="50000"/>
                  </a:schemeClr>
                </a:solidFill>
                <a:latin typeface="Abadi" panose="020B0604020104020204" pitchFamily="34" charset="0"/>
              </a:rPr>
              <a:t>where</a:t>
            </a:r>
            <a:r>
              <a:rPr lang="en-US" sz="2400" dirty="0">
                <a:solidFill>
                  <a:schemeClr val="bg2">
                    <a:lumMod val="50000"/>
                  </a:schemeClr>
                </a:solidFill>
                <a:latin typeface="Abadi" panose="020B0604020104020204" pitchFamily="34" charset="0"/>
              </a:rPr>
              <a:t> clause to filter for landing outcomes </a:t>
            </a:r>
            <a:r>
              <a:rPr lang="en-AS" sz="2400" b="1" dirty="0">
                <a:solidFill>
                  <a:schemeClr val="bg2">
                    <a:lumMod val="50000"/>
                  </a:schemeClr>
                </a:solidFill>
                <a:latin typeface="Abadi" panose="020B0604020104020204" pitchFamily="34" charset="0"/>
              </a:rPr>
              <a:t>between</a:t>
            </a:r>
            <a:r>
              <a:rPr lang="en-US" sz="2400" dirty="0">
                <a:solidFill>
                  <a:schemeClr val="bg2">
                    <a:lumMod val="50000"/>
                  </a:schemeClr>
                </a:solidFill>
                <a:latin typeface="Abadi" panose="020B0604020104020204" pitchFamily="34" charset="0"/>
              </a:rPr>
              <a:t> 2010-06-04 to 2010-03-20.</a:t>
            </a:r>
          </a:p>
          <a:p>
            <a:pPr>
              <a:spcBef>
                <a:spcPts val="1400"/>
              </a:spcBef>
            </a:pPr>
            <a:r>
              <a:rPr lang="en-AS" sz="2400" dirty="0">
                <a:solidFill>
                  <a:schemeClr val="bg2">
                    <a:lumMod val="50000"/>
                  </a:schemeClr>
                </a:solidFill>
                <a:latin typeface="Abadi" panose="020B0604020104020204" pitchFamily="34" charset="0"/>
              </a:rPr>
              <a:t>Lastly w</a:t>
            </a:r>
            <a:r>
              <a:rPr lang="en-US" sz="2400" dirty="0">
                <a:solidFill>
                  <a:schemeClr val="bg2">
                    <a:lumMod val="50000"/>
                  </a:schemeClr>
                </a:solidFill>
                <a:latin typeface="Abadi" panose="020B0604020104020204" pitchFamily="34" charset="0"/>
              </a:rPr>
              <a:t>e applied the </a:t>
            </a:r>
            <a:r>
              <a:rPr lang="en-AS" sz="2400" b="1" dirty="0">
                <a:solidFill>
                  <a:schemeClr val="bg2">
                    <a:lumMod val="50000"/>
                  </a:schemeClr>
                </a:solidFill>
                <a:latin typeface="Abadi" panose="020B0604020104020204" pitchFamily="34" charset="0"/>
              </a:rPr>
              <a:t>group by</a:t>
            </a:r>
            <a:r>
              <a:rPr lang="en-US" sz="2400" b="1" dirty="0">
                <a:solidFill>
                  <a:schemeClr val="bg2">
                    <a:lumMod val="50000"/>
                  </a:schemeClr>
                </a:solidFill>
                <a:latin typeface="Abadi" panose="020B0604020104020204" pitchFamily="34" charset="0"/>
              </a:rPr>
              <a:t> </a:t>
            </a:r>
            <a:r>
              <a:rPr lang="en-US" sz="2400" dirty="0">
                <a:solidFill>
                  <a:schemeClr val="bg2">
                    <a:lumMod val="50000"/>
                  </a:schemeClr>
                </a:solidFill>
                <a:latin typeface="Abadi" panose="020B0604020104020204" pitchFamily="34" charset="0"/>
              </a:rPr>
              <a:t>clause to group the landing outcomes and the </a:t>
            </a:r>
            <a:r>
              <a:rPr lang="en-AS" sz="2400" b="1" dirty="0">
                <a:solidFill>
                  <a:schemeClr val="bg2">
                    <a:lumMod val="50000"/>
                  </a:schemeClr>
                </a:solidFill>
                <a:latin typeface="Abadi" panose="020B0604020104020204" pitchFamily="34" charset="0"/>
              </a:rPr>
              <a:t>order by</a:t>
            </a:r>
            <a:r>
              <a:rPr lang="en-US" sz="2400" b="1" dirty="0">
                <a:solidFill>
                  <a:schemeClr val="bg2">
                    <a:lumMod val="50000"/>
                  </a:schemeClr>
                </a:solidFill>
                <a:latin typeface="Abadi" panose="020B0604020104020204" pitchFamily="34" charset="0"/>
              </a:rPr>
              <a:t> </a:t>
            </a:r>
            <a:r>
              <a:rPr lang="en-US" sz="2400" dirty="0">
                <a:solidFill>
                  <a:schemeClr val="bg2">
                    <a:lumMod val="50000"/>
                  </a:schemeClr>
                </a:solidFill>
                <a:latin typeface="Abadi" panose="020B0604020104020204" pitchFamily="34" charset="0"/>
              </a:rPr>
              <a:t>clause to order the </a:t>
            </a:r>
            <a:r>
              <a:rPr lang="en-AS" sz="2400" dirty="0">
                <a:solidFill>
                  <a:schemeClr val="bg2">
                    <a:lumMod val="50000"/>
                  </a:schemeClr>
                </a:solidFill>
                <a:latin typeface="Abadi" panose="020B0604020104020204" pitchFamily="34" charset="0"/>
              </a:rPr>
              <a:t>group </a:t>
            </a:r>
            <a:r>
              <a:rPr lang="en-US" sz="2400" dirty="0">
                <a:solidFill>
                  <a:schemeClr val="bg2">
                    <a:lumMod val="50000"/>
                  </a:schemeClr>
                </a:solidFill>
                <a:latin typeface="Abadi" panose="020B0604020104020204" pitchFamily="34" charset="0"/>
              </a:rPr>
              <a:t>landing outcome in descending order</a:t>
            </a:r>
            <a:r>
              <a:rPr lang="en-AS" sz="2400" dirty="0">
                <a:solidFill>
                  <a:schemeClr val="bg2">
                    <a:lumMod val="50000"/>
                  </a:schemeClr>
                </a:solidFill>
                <a:latin typeface="Abadi" panose="020B0604020104020204" pitchFamily="34" charset="0"/>
              </a:rPr>
              <a:t> taking into account the total count of each landing outcome.</a:t>
            </a:r>
            <a:endParaRPr lang="en-US" sz="2400" dirty="0">
              <a:solidFill>
                <a:schemeClr val="bg2">
                  <a:lumMod val="50000"/>
                </a:schemeClr>
              </a:solidFill>
              <a:latin typeface="Abadi" panose="020B0604020104020204" pitchFamily="34" charset="0"/>
            </a:endParaRPr>
          </a:p>
          <a:p>
            <a:pPr>
              <a:lnSpc>
                <a:spcPct val="100000"/>
              </a:lnSpc>
              <a:spcBef>
                <a:spcPts val="1400"/>
              </a:spcBef>
            </a:pPr>
            <a:endParaRPr lang="en-US" sz="2200" dirty="0">
              <a:solidFill>
                <a:schemeClr val="bg2">
                  <a:lumMod val="50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Imagen 6" descr="Imagen que contiene texto, recibo&#10;&#10;Descripción generada automáticamente">
            <a:extLst>
              <a:ext uri="{FF2B5EF4-FFF2-40B4-BE49-F238E27FC236}">
                <a16:creationId xmlns:a16="http://schemas.microsoft.com/office/drawing/2014/main" id="{602CABA2-68DB-85D2-8811-FD0688530759}"/>
              </a:ext>
            </a:extLst>
          </p:cNvPr>
          <p:cNvPicPr>
            <a:picLocks noChangeAspect="1"/>
          </p:cNvPicPr>
          <p:nvPr/>
        </p:nvPicPr>
        <p:blipFill>
          <a:blip r:embed="rId3"/>
          <a:stretch>
            <a:fillRect/>
          </a:stretch>
        </p:blipFill>
        <p:spPr>
          <a:xfrm>
            <a:off x="4705815" y="1785864"/>
            <a:ext cx="7176954" cy="40350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Locations of launch sites</a:t>
            </a:r>
            <a:endParaRPr lang="en-US" dirty="0">
              <a:solidFill>
                <a:srgbClr val="0B49CB"/>
              </a:solidFill>
              <a:latin typeface="Abadi"/>
            </a:endParaRPr>
          </a:p>
        </p:txBody>
      </p:sp>
      <p:sp>
        <p:nvSpPr>
          <p:cNvPr id="6" name="CuadroTexto 5">
            <a:extLst>
              <a:ext uri="{FF2B5EF4-FFF2-40B4-BE49-F238E27FC236}">
                <a16:creationId xmlns:a16="http://schemas.microsoft.com/office/drawing/2014/main" id="{2490CC6E-5BE1-D7A1-E6E1-B8034E8BCA1A}"/>
              </a:ext>
            </a:extLst>
          </p:cNvPr>
          <p:cNvSpPr txBox="1"/>
          <p:nvPr/>
        </p:nvSpPr>
        <p:spPr>
          <a:xfrm>
            <a:off x="957053" y="1460263"/>
            <a:ext cx="9736966" cy="646331"/>
          </a:xfrm>
          <a:prstGeom prst="rect">
            <a:avLst/>
          </a:prstGeom>
          <a:noFill/>
        </p:spPr>
        <p:txBody>
          <a:bodyPr wrap="square">
            <a:spAutoFit/>
          </a:bodyPr>
          <a:lstStyle/>
          <a:p>
            <a:r>
              <a:rPr lang="en-US" sz="1800" dirty="0">
                <a:solidFill>
                  <a:schemeClr val="bg2">
                    <a:lumMod val="50000"/>
                  </a:schemeClr>
                </a:solidFill>
                <a:latin typeface="Abadi" panose="020B0604020104020204" pitchFamily="34" charset="0"/>
              </a:rPr>
              <a:t>We u</a:t>
            </a:r>
            <a:r>
              <a:rPr lang="en-AS" sz="1800" dirty="0" err="1">
                <a:solidFill>
                  <a:schemeClr val="bg2">
                    <a:lumMod val="50000"/>
                  </a:schemeClr>
                </a:solidFill>
                <a:latin typeface="Abadi" panose="020B0604020104020204" pitchFamily="34" charset="0"/>
              </a:rPr>
              <a:t>sed</a:t>
            </a:r>
            <a:r>
              <a:rPr lang="en-AS" sz="1800" dirty="0">
                <a:solidFill>
                  <a:schemeClr val="bg2">
                    <a:lumMod val="50000"/>
                  </a:schemeClr>
                </a:solidFill>
                <a:latin typeface="Abadi" panose="020B0604020104020204" pitchFamily="34" charset="0"/>
              </a:rPr>
              <a:t> the first </a:t>
            </a:r>
            <a:r>
              <a:rPr lang="en-AS" dirty="0">
                <a:solidFill>
                  <a:schemeClr val="bg2">
                    <a:lumMod val="50000"/>
                  </a:schemeClr>
                </a:solidFill>
                <a:latin typeface="Abadi" panose="020B0604020104020204" pitchFamily="34" charset="0"/>
              </a:rPr>
              <a:t>folium map to see the locations of the launch site. These one are located in the states of Florida and California.</a:t>
            </a:r>
            <a:endParaRPr lang="es-AR" dirty="0"/>
          </a:p>
        </p:txBody>
      </p:sp>
      <p:pic>
        <p:nvPicPr>
          <p:cNvPr id="8" name="Imagen 7" descr="Mapa&#10;&#10;Descripción generada automáticamente">
            <a:extLst>
              <a:ext uri="{FF2B5EF4-FFF2-40B4-BE49-F238E27FC236}">
                <a16:creationId xmlns:a16="http://schemas.microsoft.com/office/drawing/2014/main" id="{8FA93D4A-B644-98B4-58B4-EC6ED9B23F8E}"/>
              </a:ext>
            </a:extLst>
          </p:cNvPr>
          <p:cNvPicPr>
            <a:picLocks noChangeAspect="1"/>
          </p:cNvPicPr>
          <p:nvPr/>
        </p:nvPicPr>
        <p:blipFill>
          <a:blip r:embed="rId3"/>
          <a:stretch>
            <a:fillRect/>
          </a:stretch>
        </p:blipFill>
        <p:spPr>
          <a:xfrm>
            <a:off x="1497981" y="2106594"/>
            <a:ext cx="9318702" cy="45952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Success and Failure launches in each location</a:t>
            </a:r>
            <a:endParaRPr lang="en-US" dirty="0">
              <a:solidFill>
                <a:srgbClr val="0B49CB"/>
              </a:solidFill>
              <a:latin typeface="Abadi"/>
            </a:endParaRPr>
          </a:p>
        </p:txBody>
      </p:sp>
      <p:sp>
        <p:nvSpPr>
          <p:cNvPr id="4" name="CuadroTexto 3">
            <a:extLst>
              <a:ext uri="{FF2B5EF4-FFF2-40B4-BE49-F238E27FC236}">
                <a16:creationId xmlns:a16="http://schemas.microsoft.com/office/drawing/2014/main" id="{DFE88B0B-B81F-E194-7B4D-70F65DA15070}"/>
              </a:ext>
            </a:extLst>
          </p:cNvPr>
          <p:cNvSpPr txBox="1"/>
          <p:nvPr/>
        </p:nvSpPr>
        <p:spPr>
          <a:xfrm>
            <a:off x="3356517" y="2413337"/>
            <a:ext cx="4415883" cy="2031325"/>
          </a:xfrm>
          <a:prstGeom prst="rect">
            <a:avLst/>
          </a:prstGeom>
          <a:noFill/>
        </p:spPr>
        <p:txBody>
          <a:bodyPr wrap="square">
            <a:spAutoFit/>
          </a:bodyPr>
          <a:lstStyle/>
          <a:p>
            <a:pPr algn="ctr"/>
            <a:r>
              <a:rPr lang="en-US" sz="1800" dirty="0">
                <a:solidFill>
                  <a:schemeClr val="bg2">
                    <a:lumMod val="50000"/>
                  </a:schemeClr>
                </a:solidFill>
                <a:latin typeface="Abadi" panose="020B0604020104020204" pitchFamily="34" charset="0"/>
              </a:rPr>
              <a:t>W</a:t>
            </a:r>
            <a:r>
              <a:rPr lang="en-AS" sz="1800" dirty="0">
                <a:solidFill>
                  <a:schemeClr val="bg2">
                    <a:lumMod val="50000"/>
                  </a:schemeClr>
                </a:solidFill>
                <a:latin typeface="Abadi" panose="020B0604020104020204" pitchFamily="34" charset="0"/>
              </a:rPr>
              <a:t>e can see in the pictures below all the rocket launch that take place in Florida Launch sites and in California launch site. </a:t>
            </a:r>
          </a:p>
          <a:p>
            <a:pPr algn="ctr"/>
            <a:endParaRPr lang="en-AS" dirty="0">
              <a:solidFill>
                <a:schemeClr val="bg2">
                  <a:lumMod val="50000"/>
                </a:schemeClr>
              </a:solidFill>
              <a:latin typeface="Abadi" panose="020B0604020104020204" pitchFamily="34" charset="0"/>
            </a:endParaRPr>
          </a:p>
          <a:p>
            <a:pPr algn="ctr"/>
            <a:endParaRPr lang="en-AS" sz="1800" dirty="0">
              <a:solidFill>
                <a:schemeClr val="bg2">
                  <a:lumMod val="50000"/>
                </a:schemeClr>
              </a:solidFill>
              <a:latin typeface="Abadi" panose="020B0604020104020204" pitchFamily="34" charset="0"/>
            </a:endParaRPr>
          </a:p>
          <a:p>
            <a:pPr algn="ctr"/>
            <a:r>
              <a:rPr lang="en-AS" dirty="0">
                <a:solidFill>
                  <a:schemeClr val="bg2">
                    <a:lumMod val="50000"/>
                  </a:schemeClr>
                </a:solidFill>
                <a:latin typeface="Abadi" panose="020B0604020104020204" pitchFamily="34" charset="0"/>
              </a:rPr>
              <a:t>Green marker shows successful launches while red marker shows failures launches.</a:t>
            </a:r>
            <a:endParaRPr lang="es-AR" dirty="0"/>
          </a:p>
        </p:txBody>
      </p:sp>
      <p:pic>
        <p:nvPicPr>
          <p:cNvPr id="6" name="Imagen 5" descr="Mapa&#10;&#10;Descripción generada automáticamente">
            <a:extLst>
              <a:ext uri="{FF2B5EF4-FFF2-40B4-BE49-F238E27FC236}">
                <a16:creationId xmlns:a16="http://schemas.microsoft.com/office/drawing/2014/main" id="{AD179BA1-080F-77A6-7712-9010A670F059}"/>
              </a:ext>
            </a:extLst>
          </p:cNvPr>
          <p:cNvPicPr>
            <a:picLocks noChangeAspect="1"/>
          </p:cNvPicPr>
          <p:nvPr/>
        </p:nvPicPr>
        <p:blipFill>
          <a:blip r:embed="rId3"/>
          <a:stretch>
            <a:fillRect/>
          </a:stretch>
        </p:blipFill>
        <p:spPr>
          <a:xfrm>
            <a:off x="7838354" y="2628917"/>
            <a:ext cx="4073912" cy="2345418"/>
          </a:xfrm>
          <a:prstGeom prst="rect">
            <a:avLst/>
          </a:prstGeom>
        </p:spPr>
      </p:pic>
      <p:pic>
        <p:nvPicPr>
          <p:cNvPr id="9" name="Imagen 8" descr="Diagrama&#10;&#10;Descripción generada automáticamente">
            <a:extLst>
              <a:ext uri="{FF2B5EF4-FFF2-40B4-BE49-F238E27FC236}">
                <a16:creationId xmlns:a16="http://schemas.microsoft.com/office/drawing/2014/main" id="{34FEC7BF-D486-93FC-697C-BDD03139551E}"/>
              </a:ext>
            </a:extLst>
          </p:cNvPr>
          <p:cNvPicPr>
            <a:picLocks noChangeAspect="1"/>
          </p:cNvPicPr>
          <p:nvPr/>
        </p:nvPicPr>
        <p:blipFill>
          <a:blip r:embed="rId4"/>
          <a:stretch>
            <a:fillRect/>
          </a:stretch>
        </p:blipFill>
        <p:spPr>
          <a:xfrm>
            <a:off x="279734" y="1577058"/>
            <a:ext cx="2855297" cy="2530232"/>
          </a:xfrm>
          <a:prstGeom prst="rect">
            <a:avLst/>
          </a:prstGeom>
        </p:spPr>
      </p:pic>
      <p:pic>
        <p:nvPicPr>
          <p:cNvPr id="11" name="Imagen 10" descr="Diagrama, Esquemático&#10;&#10;Descripción generada automáticamente">
            <a:extLst>
              <a:ext uri="{FF2B5EF4-FFF2-40B4-BE49-F238E27FC236}">
                <a16:creationId xmlns:a16="http://schemas.microsoft.com/office/drawing/2014/main" id="{E0412D06-89A0-5E44-75C4-41B63D1B0EBE}"/>
              </a:ext>
            </a:extLst>
          </p:cNvPr>
          <p:cNvPicPr>
            <a:picLocks noChangeAspect="1"/>
          </p:cNvPicPr>
          <p:nvPr/>
        </p:nvPicPr>
        <p:blipFill>
          <a:blip r:embed="rId5"/>
          <a:stretch>
            <a:fillRect/>
          </a:stretch>
        </p:blipFill>
        <p:spPr>
          <a:xfrm>
            <a:off x="74342" y="4474408"/>
            <a:ext cx="3683620" cy="21570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Location distance to proximities</a:t>
            </a:r>
            <a:endParaRPr lang="en-US" dirty="0">
              <a:solidFill>
                <a:srgbClr val="0B49CB"/>
              </a:solidFill>
              <a:latin typeface="Abadi"/>
            </a:endParaRPr>
          </a:p>
        </p:txBody>
      </p:sp>
      <p:sp>
        <p:nvSpPr>
          <p:cNvPr id="5" name="CuadroTexto 4">
            <a:extLst>
              <a:ext uri="{FF2B5EF4-FFF2-40B4-BE49-F238E27FC236}">
                <a16:creationId xmlns:a16="http://schemas.microsoft.com/office/drawing/2014/main" id="{D3235DCF-CDBA-CD66-518F-29659A648632}"/>
              </a:ext>
            </a:extLst>
          </p:cNvPr>
          <p:cNvSpPr txBox="1"/>
          <p:nvPr/>
        </p:nvSpPr>
        <p:spPr>
          <a:xfrm>
            <a:off x="7660888" y="2343154"/>
            <a:ext cx="4531112" cy="3416320"/>
          </a:xfrm>
          <a:prstGeom prst="rect">
            <a:avLst/>
          </a:prstGeom>
          <a:noFill/>
        </p:spPr>
        <p:txBody>
          <a:bodyPr wrap="square">
            <a:spAutoFit/>
          </a:bodyPr>
          <a:lstStyle/>
          <a:p>
            <a:pPr algn="l">
              <a:buFont typeface="Arial" panose="020B0604020202020204" pitchFamily="34" charset="0"/>
              <a:buChar char="•"/>
            </a:pPr>
            <a:r>
              <a:rPr lang="en-AS" b="0" i="0" dirty="0">
                <a:solidFill>
                  <a:schemeClr val="bg2">
                    <a:lumMod val="50000"/>
                  </a:schemeClr>
                </a:solidFill>
                <a:effectLst/>
                <a:latin typeface="Abadi" panose="020B0604020104020204" pitchFamily="34" charset="0"/>
              </a:rPr>
              <a:t>In the picture we can appreciate the California launch site.</a:t>
            </a:r>
          </a:p>
          <a:p>
            <a:pPr algn="l"/>
            <a:endParaRPr lang="en-AS" b="0" i="0" dirty="0">
              <a:solidFill>
                <a:schemeClr val="bg2">
                  <a:lumMod val="50000"/>
                </a:schemeClr>
              </a:solidFill>
              <a:effectLst/>
              <a:latin typeface="Abadi" panose="020B0604020104020204" pitchFamily="34" charset="0"/>
            </a:endParaRPr>
          </a:p>
          <a:p>
            <a:pPr algn="l"/>
            <a:r>
              <a:rPr lang="en-AS" b="0" i="0" dirty="0">
                <a:solidFill>
                  <a:schemeClr val="bg2">
                    <a:lumMod val="50000"/>
                  </a:schemeClr>
                </a:solidFill>
                <a:effectLst/>
                <a:latin typeface="Abadi" panose="020B0604020104020204" pitchFamily="34" charset="0"/>
              </a:rPr>
              <a:t>This </a:t>
            </a:r>
            <a:r>
              <a:rPr lang="en-US" b="0" i="0" dirty="0">
                <a:solidFill>
                  <a:schemeClr val="bg2">
                    <a:lumMod val="50000"/>
                  </a:schemeClr>
                </a:solidFill>
                <a:effectLst/>
                <a:latin typeface="Abadi" panose="020B0604020104020204" pitchFamily="34" charset="0"/>
              </a:rPr>
              <a:t>launch site </a:t>
            </a:r>
            <a:r>
              <a:rPr lang="en-AS" b="0" i="0" dirty="0">
                <a:solidFill>
                  <a:schemeClr val="bg2">
                    <a:lumMod val="50000"/>
                  </a:schemeClr>
                </a:solidFill>
                <a:effectLst/>
                <a:latin typeface="Abadi" panose="020B0604020104020204" pitchFamily="34" charset="0"/>
              </a:rPr>
              <a:t>is </a:t>
            </a:r>
            <a:r>
              <a:rPr lang="en-US" b="0" i="0" dirty="0">
                <a:solidFill>
                  <a:schemeClr val="bg2">
                    <a:lumMod val="50000"/>
                  </a:schemeClr>
                </a:solidFill>
                <a:effectLst/>
                <a:latin typeface="Abadi" panose="020B0604020104020204" pitchFamily="34" charset="0"/>
              </a:rPr>
              <a:t>in close proximity to railway</a:t>
            </a:r>
            <a:r>
              <a:rPr lang="en-AS" dirty="0">
                <a:solidFill>
                  <a:schemeClr val="bg2">
                    <a:lumMod val="50000"/>
                  </a:schemeClr>
                </a:solidFill>
                <a:latin typeface="Abadi" panose="020B0604020104020204" pitchFamily="34" charset="0"/>
              </a:rPr>
              <a:t> and also to a </a:t>
            </a:r>
            <a:r>
              <a:rPr lang="en-US" b="0" i="0" dirty="0">
                <a:solidFill>
                  <a:schemeClr val="bg2">
                    <a:lumMod val="50000"/>
                  </a:schemeClr>
                </a:solidFill>
                <a:effectLst/>
                <a:latin typeface="Abadi" panose="020B0604020104020204" pitchFamily="34" charset="0"/>
              </a:rPr>
              <a:t>highway</a:t>
            </a:r>
            <a:endParaRPr lang="en-AS" b="0" i="0" dirty="0">
              <a:solidFill>
                <a:schemeClr val="bg2">
                  <a:lumMod val="50000"/>
                </a:schemeClr>
              </a:solidFill>
              <a:effectLst/>
              <a:latin typeface="Abadi" panose="020B0604020104020204" pitchFamily="34" charset="0"/>
            </a:endParaRPr>
          </a:p>
          <a:p>
            <a:pPr algn="l"/>
            <a:endParaRPr lang="en-US" b="0" i="0" dirty="0">
              <a:solidFill>
                <a:schemeClr val="bg2">
                  <a:lumMod val="50000"/>
                </a:schemeClr>
              </a:solidFill>
              <a:effectLst/>
              <a:latin typeface="Abadi" panose="020B0604020104020204" pitchFamily="34" charset="0"/>
            </a:endParaRPr>
          </a:p>
          <a:p>
            <a:pPr algn="l">
              <a:buFont typeface="Arial" panose="020B0604020202020204" pitchFamily="34" charset="0"/>
              <a:buChar char="•"/>
            </a:pPr>
            <a:r>
              <a:rPr lang="en-AS" b="0" i="0" dirty="0">
                <a:solidFill>
                  <a:schemeClr val="bg2">
                    <a:lumMod val="50000"/>
                  </a:schemeClr>
                </a:solidFill>
                <a:effectLst/>
                <a:latin typeface="Abadi" panose="020B0604020104020204" pitchFamily="34" charset="0"/>
              </a:rPr>
              <a:t>About the coastline is a bit far from the launch site than railway and highway but we can say that not too far (less than 2 km)</a:t>
            </a:r>
          </a:p>
          <a:p>
            <a:pPr algn="l">
              <a:buFont typeface="Arial" panose="020B0604020202020204" pitchFamily="34" charset="0"/>
              <a:buChar char="•"/>
            </a:pPr>
            <a:endParaRPr lang="en-US" b="0" i="0" dirty="0">
              <a:solidFill>
                <a:schemeClr val="bg2">
                  <a:lumMod val="50000"/>
                </a:schemeClr>
              </a:solidFill>
              <a:effectLst/>
              <a:latin typeface="Abadi" panose="020B0604020104020204" pitchFamily="34" charset="0"/>
            </a:endParaRPr>
          </a:p>
          <a:p>
            <a:pPr algn="l">
              <a:buFont typeface="Arial" panose="020B0604020202020204" pitchFamily="34" charset="0"/>
              <a:buChar char="•"/>
            </a:pPr>
            <a:r>
              <a:rPr lang="en-AS" b="0" i="0" dirty="0">
                <a:solidFill>
                  <a:schemeClr val="bg2">
                    <a:lumMod val="50000"/>
                  </a:schemeClr>
                </a:solidFill>
                <a:effectLst/>
                <a:latin typeface="Abadi" panose="020B0604020104020204" pitchFamily="34" charset="0"/>
              </a:rPr>
              <a:t>About the near city to the launch site is far away.</a:t>
            </a:r>
            <a:r>
              <a:rPr lang="en-US" b="0" i="0" dirty="0">
                <a:solidFill>
                  <a:schemeClr val="bg2">
                    <a:lumMod val="50000"/>
                  </a:schemeClr>
                </a:solidFill>
                <a:effectLst/>
                <a:latin typeface="Abadi" panose="020B0604020104020204" pitchFamily="34" charset="0"/>
              </a:rPr>
              <a:t> </a:t>
            </a:r>
          </a:p>
        </p:txBody>
      </p:sp>
      <p:pic>
        <p:nvPicPr>
          <p:cNvPr id="7" name="Imagen 6" descr="Diagrama&#10;&#10;Descripción generada automáticamente">
            <a:extLst>
              <a:ext uri="{FF2B5EF4-FFF2-40B4-BE49-F238E27FC236}">
                <a16:creationId xmlns:a16="http://schemas.microsoft.com/office/drawing/2014/main" id="{CA432F07-21EF-B9F8-69BD-6F6E44E41837}"/>
              </a:ext>
            </a:extLst>
          </p:cNvPr>
          <p:cNvPicPr>
            <a:picLocks noChangeAspect="1"/>
          </p:cNvPicPr>
          <p:nvPr/>
        </p:nvPicPr>
        <p:blipFill>
          <a:blip r:embed="rId3"/>
          <a:stretch>
            <a:fillRect/>
          </a:stretch>
        </p:blipFill>
        <p:spPr>
          <a:xfrm>
            <a:off x="148518" y="2118055"/>
            <a:ext cx="7188984" cy="416423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6034" y="1471962"/>
            <a:ext cx="10727782" cy="52187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AS" sz="2200" dirty="0">
              <a:solidFill>
                <a:schemeClr val="accent3">
                  <a:lumMod val="25000"/>
                </a:schemeClr>
              </a:solidFill>
              <a:latin typeface="Abadi" panose="020B0604020104020204" pitchFamily="34" charset="0"/>
            </a:endParaRPr>
          </a:p>
          <a:p>
            <a:pPr>
              <a:spcBef>
                <a:spcPts val="1400"/>
              </a:spcBef>
            </a:pPr>
            <a:r>
              <a:rPr lang="en-AS" sz="1600" b="0" i="0" dirty="0">
                <a:solidFill>
                  <a:schemeClr val="bg2">
                    <a:lumMod val="50000"/>
                  </a:schemeClr>
                </a:solidFill>
                <a:effectLst/>
                <a:latin typeface="Abadi" panose="020B0604020104020204" pitchFamily="34" charset="0"/>
              </a:rPr>
              <a:t>Commercial space age is among us and </a:t>
            </a:r>
            <a:r>
              <a:rPr lang="en-US" sz="1600" b="0" i="0" dirty="0">
                <a:solidFill>
                  <a:schemeClr val="bg2">
                    <a:lumMod val="50000"/>
                  </a:schemeClr>
                </a:solidFill>
                <a:effectLst/>
                <a:latin typeface="Abadi" panose="020B0604020104020204" pitchFamily="34" charset="0"/>
              </a:rPr>
              <a:t>companies are making space travel affordable for everyone</a:t>
            </a:r>
            <a:r>
              <a:rPr lang="en-AS" sz="1600" b="0" i="0" dirty="0">
                <a:solidFill>
                  <a:schemeClr val="bg2">
                    <a:lumMod val="50000"/>
                  </a:schemeClr>
                </a:solidFill>
                <a:effectLst/>
                <a:latin typeface="Abadi" panose="020B0604020104020204" pitchFamily="34" charset="0"/>
              </a:rPr>
              <a:t>. One of the most </a:t>
            </a:r>
            <a:r>
              <a:rPr lang="en-AS" sz="1600" b="0" i="0" dirty="0" err="1">
                <a:solidFill>
                  <a:schemeClr val="bg2">
                    <a:lumMod val="50000"/>
                  </a:schemeClr>
                </a:solidFill>
                <a:effectLst/>
                <a:latin typeface="Abadi" panose="020B0604020104020204" pitchFamily="34" charset="0"/>
              </a:rPr>
              <a:t>importan</a:t>
            </a:r>
            <a:r>
              <a:rPr lang="es-AR" sz="1600" b="0" i="0" dirty="0">
                <a:solidFill>
                  <a:schemeClr val="bg2">
                    <a:lumMod val="50000"/>
                  </a:schemeClr>
                </a:solidFill>
                <a:effectLst/>
                <a:latin typeface="Abadi" panose="020B0604020104020204" pitchFamily="34" charset="0"/>
              </a:rPr>
              <a:t>t</a:t>
            </a:r>
            <a:r>
              <a:rPr lang="en-AS" sz="1600" b="0" i="0" dirty="0">
                <a:solidFill>
                  <a:schemeClr val="bg2">
                    <a:lumMod val="50000"/>
                  </a:schemeClr>
                </a:solidFill>
                <a:effectLst/>
                <a:latin typeface="Abadi" panose="020B0604020104020204" pitchFamily="34" charset="0"/>
              </a:rPr>
              <a:t> company i</a:t>
            </a:r>
            <a:r>
              <a:rPr lang="en-AS" sz="1600" dirty="0">
                <a:solidFill>
                  <a:schemeClr val="bg2">
                    <a:lumMod val="50000"/>
                  </a:schemeClr>
                </a:solidFill>
                <a:latin typeface="Abadi" panose="020B0604020104020204" pitchFamily="34" charset="0"/>
              </a:rPr>
              <a:t>s Space X, which has been sending spacecraft to the international space station. In order to achieve this, Space X made their rocket launches almost inexpensive by reusing the first stage of the rocket.</a:t>
            </a:r>
          </a:p>
          <a:p>
            <a:pPr algn="l"/>
            <a:r>
              <a:rPr lang="en-US" sz="1600" b="0" i="0" dirty="0">
                <a:solidFill>
                  <a:schemeClr val="bg2">
                    <a:lumMod val="50000"/>
                  </a:schemeClr>
                </a:solidFill>
                <a:effectLst/>
                <a:latin typeface="Abadi" panose="020B0604020104020204" pitchFamily="34" charset="0"/>
              </a:rPr>
              <a:t>Space Y </a:t>
            </a:r>
            <a:r>
              <a:rPr lang="en-AS" sz="1600" b="0" i="0" dirty="0">
                <a:solidFill>
                  <a:schemeClr val="bg2">
                    <a:lumMod val="50000"/>
                  </a:schemeClr>
                </a:solidFill>
                <a:effectLst/>
                <a:latin typeface="Abadi" panose="020B0604020104020204" pitchFamily="34" charset="0"/>
              </a:rPr>
              <a:t>is an emerging private company in the space sector and want to compete </a:t>
            </a:r>
            <a:r>
              <a:rPr lang="en-US" sz="1600" b="0" i="0" dirty="0">
                <a:solidFill>
                  <a:schemeClr val="bg2">
                    <a:lumMod val="50000"/>
                  </a:schemeClr>
                </a:solidFill>
                <a:effectLst/>
                <a:latin typeface="Abadi" panose="020B0604020104020204" pitchFamily="34" charset="0"/>
              </a:rPr>
              <a:t>with SpaceX</a:t>
            </a:r>
            <a:r>
              <a:rPr lang="en-AS" sz="1600" b="0" i="0" dirty="0">
                <a:solidFill>
                  <a:schemeClr val="bg2">
                    <a:lumMod val="50000"/>
                  </a:schemeClr>
                </a:solidFill>
                <a:effectLst/>
                <a:latin typeface="Abadi" panose="020B0604020104020204" pitchFamily="34" charset="0"/>
              </a:rPr>
              <a:t>.</a:t>
            </a:r>
          </a:p>
          <a:p>
            <a:pPr algn="l"/>
            <a:r>
              <a:rPr lang="en-AS" sz="1600" b="0" i="0" dirty="0">
                <a:solidFill>
                  <a:schemeClr val="bg2">
                    <a:lumMod val="50000"/>
                  </a:schemeClr>
                </a:solidFill>
                <a:effectLst/>
                <a:latin typeface="Abadi" panose="020B0604020104020204" pitchFamily="34" charset="0"/>
              </a:rPr>
              <a:t>For achieving this goal its indispensable to make rocket launches affordable, </a:t>
            </a:r>
            <a:r>
              <a:rPr lang="en-AS" sz="1600" dirty="0">
                <a:solidFill>
                  <a:schemeClr val="bg2">
                    <a:lumMod val="50000"/>
                  </a:schemeClr>
                </a:solidFill>
                <a:latin typeface="Abadi" panose="020B0604020104020204" pitchFamily="34" charset="0"/>
              </a:rPr>
              <a:t>m</a:t>
            </a:r>
            <a:r>
              <a:rPr lang="en-AS" sz="1600" b="0" i="0" dirty="0">
                <a:solidFill>
                  <a:schemeClr val="bg2">
                    <a:lumMod val="50000"/>
                  </a:schemeClr>
                </a:solidFill>
                <a:effectLst/>
                <a:latin typeface="Abadi" panose="020B0604020104020204" pitchFamily="34" charset="0"/>
              </a:rPr>
              <a:t>inimizing the cost of the launch.</a:t>
            </a:r>
          </a:p>
          <a:p>
            <a:pPr algn="l"/>
            <a:r>
              <a:rPr lang="en-AS" sz="1600" dirty="0">
                <a:solidFill>
                  <a:schemeClr val="bg2">
                    <a:lumMod val="50000"/>
                  </a:schemeClr>
                </a:solidFill>
                <a:latin typeface="Abadi" panose="020B0604020104020204" pitchFamily="34" charset="0"/>
              </a:rPr>
              <a:t>One way </a:t>
            </a:r>
            <a:r>
              <a:rPr lang="en-US" sz="1600" b="0" i="0" dirty="0">
                <a:solidFill>
                  <a:schemeClr val="bg2">
                    <a:lumMod val="50000"/>
                  </a:schemeClr>
                </a:solidFill>
                <a:effectLst/>
                <a:latin typeface="Abadi" panose="020B0604020104020204" pitchFamily="34" charset="0"/>
              </a:rPr>
              <a:t>to </a:t>
            </a:r>
            <a:r>
              <a:rPr lang="en-AS" sz="1600" b="0" i="0" dirty="0">
                <a:solidFill>
                  <a:schemeClr val="bg2">
                    <a:lumMod val="50000"/>
                  </a:schemeClr>
                </a:solidFill>
                <a:effectLst/>
                <a:latin typeface="Abadi" panose="020B0604020104020204" pitchFamily="34" charset="0"/>
              </a:rPr>
              <a:t>predict </a:t>
            </a:r>
            <a:r>
              <a:rPr lang="en-US" sz="1600" b="0" i="0" dirty="0">
                <a:solidFill>
                  <a:schemeClr val="bg2">
                    <a:lumMod val="50000"/>
                  </a:schemeClr>
                </a:solidFill>
                <a:effectLst/>
                <a:latin typeface="Abadi" panose="020B0604020104020204" pitchFamily="34" charset="0"/>
              </a:rPr>
              <a:t>the price of each launch</a:t>
            </a:r>
            <a:r>
              <a:rPr lang="en-AS" sz="1600" b="0" i="0" dirty="0">
                <a:solidFill>
                  <a:schemeClr val="bg2">
                    <a:lumMod val="50000"/>
                  </a:schemeClr>
                </a:solidFill>
                <a:effectLst/>
                <a:latin typeface="Abadi" panose="020B0604020104020204" pitchFamily="34" charset="0"/>
              </a:rPr>
              <a:t> is </a:t>
            </a:r>
            <a:r>
              <a:rPr lang="en-AS" sz="1600" b="0" i="0" dirty="0" err="1">
                <a:solidFill>
                  <a:schemeClr val="bg2">
                    <a:lumMod val="50000"/>
                  </a:schemeClr>
                </a:solidFill>
                <a:effectLst/>
                <a:latin typeface="Abadi" panose="020B0604020104020204" pitchFamily="34" charset="0"/>
              </a:rPr>
              <a:t>analyzing</a:t>
            </a:r>
            <a:r>
              <a:rPr lang="en-AS" sz="1600" b="0" i="0" dirty="0">
                <a:solidFill>
                  <a:schemeClr val="bg2">
                    <a:lumMod val="50000"/>
                  </a:schemeClr>
                </a:solidFill>
                <a:effectLst/>
                <a:latin typeface="Abadi" panose="020B0604020104020204" pitchFamily="34" charset="0"/>
              </a:rPr>
              <a:t> the rocket launches of Space X. </a:t>
            </a:r>
            <a:r>
              <a:rPr lang="en-AS" sz="1600" dirty="0">
                <a:solidFill>
                  <a:schemeClr val="bg2">
                    <a:lumMod val="50000"/>
                  </a:schemeClr>
                </a:solidFill>
                <a:latin typeface="Abadi" panose="020B0604020104020204" pitchFamily="34" charset="0"/>
              </a:rPr>
              <a:t>This mean predicting if the Falcon 9 first Stage will land successfully. Predicting this we will be able to determine the cost of a launch.</a:t>
            </a:r>
          </a:p>
          <a:p>
            <a:pPr algn="l"/>
            <a:r>
              <a:rPr lang="en-AS" sz="1600" b="0" i="0" dirty="0">
                <a:solidFill>
                  <a:schemeClr val="bg2">
                    <a:lumMod val="50000"/>
                  </a:schemeClr>
                </a:solidFill>
                <a:effectLst/>
                <a:latin typeface="Abadi" panose="020B0604020104020204" pitchFamily="34" charset="0"/>
              </a:rPr>
              <a:t>This information w</a:t>
            </a:r>
            <a:r>
              <a:rPr lang="en-AS" sz="1600" dirty="0">
                <a:solidFill>
                  <a:schemeClr val="bg2">
                    <a:lumMod val="50000"/>
                  </a:schemeClr>
                </a:solidFill>
                <a:latin typeface="Abadi" panose="020B0604020104020204" pitchFamily="34" charset="0"/>
              </a:rPr>
              <a:t>ill be useful for Space Y company later to bid </a:t>
            </a:r>
            <a:r>
              <a:rPr lang="en-AS" sz="1600" b="0" i="0" dirty="0">
                <a:solidFill>
                  <a:schemeClr val="bg2">
                    <a:lumMod val="50000"/>
                  </a:schemeClr>
                </a:solidFill>
                <a:effectLst/>
                <a:latin typeface="Abadi" panose="020B0604020104020204" pitchFamily="34" charset="0"/>
              </a:rPr>
              <a:t> against Space X for a rocket launch, making the space sector a more competitive environment. </a:t>
            </a:r>
            <a:endParaRPr lang="en-US" sz="1600" dirty="0">
              <a:solidFill>
                <a:schemeClr val="bg2">
                  <a:lumMod val="50000"/>
                </a:schemeClr>
              </a:solidFill>
              <a:latin typeface="Abadi" panose="020B0604020104020204" pitchFamily="34" charset="0"/>
            </a:endParaRPr>
          </a:p>
          <a:p>
            <a:pPr>
              <a:spcBef>
                <a:spcPts val="1400"/>
              </a:spcBef>
            </a:pPr>
            <a:r>
              <a:rPr lang="en-US" sz="2200" dirty="0">
                <a:solidFill>
                  <a:srgbClr val="333333"/>
                </a:solidFill>
                <a:latin typeface="Abadi" panose="020B0604020104020204" pitchFamily="34" charset="0"/>
              </a:rPr>
              <a:t>Problems you want to find answers</a:t>
            </a:r>
            <a:endParaRPr lang="en-AS" sz="2200" dirty="0">
              <a:solidFill>
                <a:srgbClr val="333333"/>
              </a:solidFill>
              <a:latin typeface="Abadi" panose="020B0604020104020204" pitchFamily="34" charset="0"/>
            </a:endParaRPr>
          </a:p>
          <a:p>
            <a:pPr>
              <a:spcBef>
                <a:spcPts val="1400"/>
              </a:spcBef>
            </a:pPr>
            <a:r>
              <a:rPr lang="en-US" sz="1600" dirty="0">
                <a:solidFill>
                  <a:schemeClr val="bg2">
                    <a:lumMod val="50000"/>
                  </a:schemeClr>
                </a:solidFill>
                <a:latin typeface="Abadi" panose="020B0604020104020204" pitchFamily="34" charset="0"/>
              </a:rPr>
              <a:t>What </a:t>
            </a:r>
            <a:r>
              <a:rPr lang="en-AS" sz="1600" dirty="0">
                <a:solidFill>
                  <a:schemeClr val="bg2">
                    <a:lumMod val="50000"/>
                  </a:schemeClr>
                </a:solidFill>
                <a:latin typeface="Abadi" panose="020B0604020104020204" pitchFamily="34" charset="0"/>
              </a:rPr>
              <a:t>attributes are key factors</a:t>
            </a:r>
            <a:r>
              <a:rPr lang="en-US" sz="1600" dirty="0">
                <a:solidFill>
                  <a:schemeClr val="bg2">
                    <a:lumMod val="50000"/>
                  </a:schemeClr>
                </a:solidFill>
                <a:latin typeface="Abadi" panose="020B0604020104020204" pitchFamily="34" charset="0"/>
              </a:rPr>
              <a:t> </a:t>
            </a:r>
            <a:r>
              <a:rPr lang="en-AS" sz="1600" dirty="0">
                <a:solidFill>
                  <a:schemeClr val="bg2">
                    <a:lumMod val="50000"/>
                  </a:schemeClr>
                </a:solidFill>
                <a:latin typeface="Abadi" panose="020B0604020104020204" pitchFamily="34" charset="0"/>
              </a:rPr>
              <a:t>in order to </a:t>
            </a:r>
            <a:r>
              <a:rPr lang="en-US" sz="1600" dirty="0">
                <a:solidFill>
                  <a:schemeClr val="bg2">
                    <a:lumMod val="50000"/>
                  </a:schemeClr>
                </a:solidFill>
                <a:latin typeface="Abadi" panose="020B0604020104020204" pitchFamily="34" charset="0"/>
              </a:rPr>
              <a:t>determine if the rocket will land successfully</a:t>
            </a:r>
            <a:r>
              <a:rPr lang="en-AS" sz="1600" dirty="0">
                <a:solidFill>
                  <a:schemeClr val="bg2">
                    <a:lumMod val="50000"/>
                  </a:schemeClr>
                </a:solidFill>
                <a:latin typeface="Abadi" panose="020B0604020104020204" pitchFamily="34" charset="0"/>
              </a:rPr>
              <a:t>.</a:t>
            </a:r>
          </a:p>
          <a:p>
            <a:pPr>
              <a:spcBef>
                <a:spcPts val="1400"/>
              </a:spcBef>
            </a:pPr>
            <a:r>
              <a:rPr lang="en-AS" sz="1600" dirty="0">
                <a:solidFill>
                  <a:schemeClr val="bg2">
                    <a:lumMod val="50000"/>
                  </a:schemeClr>
                </a:solidFill>
                <a:latin typeface="Abadi" panose="020B0604020104020204" pitchFamily="34" charset="0"/>
              </a:rPr>
              <a:t>What is the correlation among some features</a:t>
            </a:r>
            <a:r>
              <a:rPr lang="en-US" sz="1600" dirty="0">
                <a:solidFill>
                  <a:schemeClr val="bg2">
                    <a:lumMod val="50000"/>
                  </a:schemeClr>
                </a:solidFill>
                <a:latin typeface="Abadi" panose="020B0604020104020204" pitchFamily="34" charset="0"/>
              </a:rPr>
              <a:t> that </a:t>
            </a:r>
            <a:r>
              <a:rPr lang="en-AS" sz="1600" dirty="0">
                <a:solidFill>
                  <a:schemeClr val="bg2">
                    <a:lumMod val="50000"/>
                  </a:schemeClr>
                </a:solidFill>
                <a:latin typeface="Abadi" panose="020B0604020104020204" pitchFamily="34" charset="0"/>
              </a:rPr>
              <a:t>are crucial to predict </a:t>
            </a:r>
            <a:r>
              <a:rPr lang="en-US" sz="1600" dirty="0">
                <a:solidFill>
                  <a:schemeClr val="bg2">
                    <a:lumMod val="50000"/>
                  </a:schemeClr>
                </a:solidFill>
                <a:latin typeface="Abadi" panose="020B0604020104020204" pitchFamily="34" charset="0"/>
              </a:rPr>
              <a:t>the success rate of a successful landing.</a:t>
            </a:r>
            <a:endParaRPr lang="en-AS" sz="1600" dirty="0">
              <a:solidFill>
                <a:schemeClr val="bg2">
                  <a:lumMod val="50000"/>
                </a:schemeClr>
              </a:solidFill>
              <a:latin typeface="Abadi" panose="020B0604020104020204" pitchFamily="34" charset="0"/>
            </a:endParaRPr>
          </a:p>
          <a:p>
            <a:pPr>
              <a:spcBef>
                <a:spcPts val="1400"/>
              </a:spcBef>
            </a:pPr>
            <a:r>
              <a:rPr lang="en-US" sz="1600" dirty="0">
                <a:solidFill>
                  <a:schemeClr val="bg2">
                    <a:lumMod val="50000"/>
                  </a:schemeClr>
                </a:solidFill>
                <a:latin typeface="Abadi" panose="020B0604020104020204" pitchFamily="34" charset="0"/>
              </a:rPr>
              <a:t>What operating conditions needs to be in place to ensure a successful landing program.</a:t>
            </a:r>
          </a:p>
          <a:p>
            <a:pPr>
              <a:spcBef>
                <a:spcPts val="1400"/>
              </a:spcBef>
            </a:pPr>
            <a:endParaRPr lang="en-AS" sz="2200" dirty="0">
              <a:solidFill>
                <a:schemeClr val="accent3">
                  <a:lumMod val="25000"/>
                </a:schemeClr>
              </a:solidFill>
              <a:latin typeface="Abadi" panose="020B0604020104020204" pitchFamily="34" charset="0"/>
            </a:endParaRPr>
          </a:p>
          <a:p>
            <a:pPr marL="0" indent="0" algn="l">
              <a:buNone/>
            </a:pPr>
            <a:endParaRPr lang="en-AS" sz="3600" dirty="0">
              <a:solidFill>
                <a:srgbClr val="333333"/>
              </a:solidFill>
              <a:latin typeface="Abadi" panose="020B0604020104020204" pitchFamily="34" charset="0"/>
            </a:endParaRPr>
          </a:p>
          <a:p>
            <a:pPr marL="0" indent="0" algn="l">
              <a:buNone/>
            </a:pPr>
            <a:endParaRPr lang="en-AS" sz="3600" dirty="0">
              <a:solidFill>
                <a:srgbClr val="333333"/>
              </a:solidFill>
              <a:latin typeface="Abadi" panose="020B0604020104020204" pitchFamily="34" charset="0"/>
            </a:endParaRPr>
          </a:p>
          <a:p>
            <a:pPr marL="0" indent="0" algn="l">
              <a:buNone/>
            </a:pPr>
            <a:endParaRPr lang="en-AS" sz="3600" dirty="0">
              <a:solidFill>
                <a:srgbClr val="333333"/>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E0AE8751-15C3-7819-1E18-C26B184D36DC}"/>
              </a:ext>
            </a:extLst>
          </p:cNvPr>
          <p:cNvSpPr txBox="1">
            <a:spLocks/>
          </p:cNvSpPr>
          <p:nvPr/>
        </p:nvSpPr>
        <p:spPr>
          <a:xfrm>
            <a:off x="2921620" y="4538545"/>
            <a:ext cx="7995424" cy="18886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Launch success by site</a:t>
            </a:r>
            <a:endParaRPr lang="en-US" dirty="0">
              <a:solidFill>
                <a:srgbClr val="0B49CB"/>
              </a:solidFill>
              <a:latin typeface="Abadi"/>
            </a:endParaRPr>
          </a:p>
        </p:txBody>
      </p:sp>
      <p:sp>
        <p:nvSpPr>
          <p:cNvPr id="5" name="CuadroTexto 4">
            <a:extLst>
              <a:ext uri="{FF2B5EF4-FFF2-40B4-BE49-F238E27FC236}">
                <a16:creationId xmlns:a16="http://schemas.microsoft.com/office/drawing/2014/main" id="{8FF770DA-6DC6-9EB1-AA5F-2BE7034AF495}"/>
              </a:ext>
            </a:extLst>
          </p:cNvPr>
          <p:cNvSpPr txBox="1"/>
          <p:nvPr/>
        </p:nvSpPr>
        <p:spPr>
          <a:xfrm>
            <a:off x="1071094" y="1720792"/>
            <a:ext cx="9620137" cy="1200329"/>
          </a:xfrm>
          <a:prstGeom prst="rect">
            <a:avLst/>
          </a:prstGeom>
          <a:noFill/>
        </p:spPr>
        <p:txBody>
          <a:bodyPr wrap="square">
            <a:spAutoFit/>
          </a:bodyPr>
          <a:lstStyle/>
          <a:p>
            <a:pPr algn="l"/>
            <a:r>
              <a:rPr lang="en-AS" b="0" i="0" dirty="0">
                <a:solidFill>
                  <a:schemeClr val="bg2">
                    <a:lumMod val="50000"/>
                  </a:schemeClr>
                </a:solidFill>
                <a:effectLst/>
                <a:latin typeface="Abadi" panose="020B0604020104020204" pitchFamily="34" charset="0"/>
              </a:rPr>
              <a:t>We can see that the KSC LC-39A launch site has the most successful rate of launches. </a:t>
            </a:r>
          </a:p>
          <a:p>
            <a:pPr algn="l"/>
            <a:endParaRPr lang="en-AS" b="0" i="0" dirty="0">
              <a:solidFill>
                <a:schemeClr val="bg2">
                  <a:lumMod val="50000"/>
                </a:schemeClr>
              </a:solidFill>
              <a:effectLst/>
              <a:latin typeface="Abadi" panose="020B0604020104020204" pitchFamily="34" charset="0"/>
            </a:endParaRPr>
          </a:p>
          <a:p>
            <a:pPr algn="l"/>
            <a:r>
              <a:rPr lang="en-AS" dirty="0">
                <a:solidFill>
                  <a:schemeClr val="bg2">
                    <a:lumMod val="50000"/>
                  </a:schemeClr>
                </a:solidFill>
                <a:latin typeface="Abadi" panose="020B0604020104020204" pitchFamily="34" charset="0"/>
              </a:rPr>
              <a:t>Among the four launch sites, the one mention represent the 41.7% of all the success launches that take pl</a:t>
            </a:r>
            <a:r>
              <a:rPr lang="es-AR" dirty="0">
                <a:solidFill>
                  <a:schemeClr val="bg2">
                    <a:lumMod val="50000"/>
                  </a:schemeClr>
                </a:solidFill>
                <a:latin typeface="Abadi" panose="020B0604020104020204" pitchFamily="34" charset="0"/>
              </a:rPr>
              <a:t>e</a:t>
            </a:r>
            <a:r>
              <a:rPr lang="en-AS" dirty="0" err="1">
                <a:solidFill>
                  <a:schemeClr val="bg2">
                    <a:lumMod val="50000"/>
                  </a:schemeClr>
                </a:solidFill>
                <a:latin typeface="Abadi" panose="020B0604020104020204" pitchFamily="34" charset="0"/>
              </a:rPr>
              <a:t>ase</a:t>
            </a:r>
            <a:r>
              <a:rPr lang="en-AS" dirty="0">
                <a:solidFill>
                  <a:schemeClr val="bg2">
                    <a:lumMod val="50000"/>
                  </a:schemeClr>
                </a:solidFill>
                <a:latin typeface="Abadi" panose="020B0604020104020204" pitchFamily="34" charset="0"/>
              </a:rPr>
              <a:t>.</a:t>
            </a:r>
            <a:r>
              <a:rPr lang="en-AS" b="0" i="0" dirty="0">
                <a:solidFill>
                  <a:schemeClr val="bg2">
                    <a:lumMod val="50000"/>
                  </a:schemeClr>
                </a:solidFill>
                <a:effectLst/>
                <a:latin typeface="Abadi" panose="020B0604020104020204" pitchFamily="34" charset="0"/>
              </a:rPr>
              <a:t> </a:t>
            </a:r>
          </a:p>
        </p:txBody>
      </p:sp>
      <p:pic>
        <p:nvPicPr>
          <p:cNvPr id="9" name="Imagen 8" descr="Gráfico, Gráfico circular&#10;&#10;Descripción generada automáticamente">
            <a:extLst>
              <a:ext uri="{FF2B5EF4-FFF2-40B4-BE49-F238E27FC236}">
                <a16:creationId xmlns:a16="http://schemas.microsoft.com/office/drawing/2014/main" id="{9A78BCE8-BEBE-E7CC-C38C-CC80648A3EA8}"/>
              </a:ext>
            </a:extLst>
          </p:cNvPr>
          <p:cNvPicPr>
            <a:picLocks noChangeAspect="1"/>
          </p:cNvPicPr>
          <p:nvPr/>
        </p:nvPicPr>
        <p:blipFill>
          <a:blip r:embed="rId3"/>
          <a:stretch>
            <a:fillRect/>
          </a:stretch>
        </p:blipFill>
        <p:spPr>
          <a:xfrm>
            <a:off x="641289" y="3228690"/>
            <a:ext cx="10231150" cy="309066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Success and fail of KSC LC-39A launch site</a:t>
            </a:r>
            <a:endParaRPr lang="en-US" dirty="0">
              <a:solidFill>
                <a:srgbClr val="0B49CB"/>
              </a:solidFill>
              <a:latin typeface="Abadi"/>
            </a:endParaRPr>
          </a:p>
        </p:txBody>
      </p:sp>
      <p:sp>
        <p:nvSpPr>
          <p:cNvPr id="6" name="CuadroTexto 5">
            <a:extLst>
              <a:ext uri="{FF2B5EF4-FFF2-40B4-BE49-F238E27FC236}">
                <a16:creationId xmlns:a16="http://schemas.microsoft.com/office/drawing/2014/main" id="{AFF1BA77-B1E8-5B05-A2B6-66D97AB60877}"/>
              </a:ext>
            </a:extLst>
          </p:cNvPr>
          <p:cNvSpPr txBox="1"/>
          <p:nvPr/>
        </p:nvSpPr>
        <p:spPr>
          <a:xfrm>
            <a:off x="635620" y="1448846"/>
            <a:ext cx="10822352" cy="1200329"/>
          </a:xfrm>
          <a:prstGeom prst="rect">
            <a:avLst/>
          </a:prstGeom>
          <a:noFill/>
        </p:spPr>
        <p:txBody>
          <a:bodyPr wrap="square">
            <a:spAutoFit/>
          </a:bodyPr>
          <a:lstStyle/>
          <a:p>
            <a:r>
              <a:rPr lang="en-AS" dirty="0">
                <a:solidFill>
                  <a:schemeClr val="bg2">
                    <a:lumMod val="50000"/>
                  </a:schemeClr>
                </a:solidFill>
                <a:latin typeface="Abadi" panose="020B0604020104020204" pitchFamily="34" charset="0"/>
              </a:rPr>
              <a:t>We see in the last slide that KSC LC-39A represent the location with the major percentage of successful launch.</a:t>
            </a:r>
          </a:p>
          <a:p>
            <a:r>
              <a:rPr lang="en-AS" dirty="0">
                <a:solidFill>
                  <a:schemeClr val="bg2">
                    <a:lumMod val="50000"/>
                  </a:schemeClr>
                </a:solidFill>
                <a:latin typeface="Abadi" panose="020B0604020104020204" pitchFamily="34" charset="0"/>
              </a:rPr>
              <a:t>Taking into account only this location we can see in the pie chart below that 76.9% of the total launches that take place in this location where success and only 23.1% fail.</a:t>
            </a:r>
            <a:endParaRPr lang="es-AR" dirty="0"/>
          </a:p>
        </p:txBody>
      </p:sp>
      <p:pic>
        <p:nvPicPr>
          <p:cNvPr id="5" name="Imagen 4" descr="Gráfico, Gráfico circular&#10;&#10;Descripción generada automáticamente">
            <a:extLst>
              <a:ext uri="{FF2B5EF4-FFF2-40B4-BE49-F238E27FC236}">
                <a16:creationId xmlns:a16="http://schemas.microsoft.com/office/drawing/2014/main" id="{BF6A453C-626E-D6C6-0B33-B8BCC9C09A28}"/>
              </a:ext>
            </a:extLst>
          </p:cNvPr>
          <p:cNvPicPr>
            <a:picLocks noChangeAspect="1"/>
          </p:cNvPicPr>
          <p:nvPr/>
        </p:nvPicPr>
        <p:blipFill>
          <a:blip r:embed="rId3"/>
          <a:stretch>
            <a:fillRect/>
          </a:stretch>
        </p:blipFill>
        <p:spPr>
          <a:xfrm>
            <a:off x="770011" y="2849898"/>
            <a:ext cx="10192214" cy="36780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AS" dirty="0">
                <a:solidFill>
                  <a:srgbClr val="0B49CB"/>
                </a:solidFill>
                <a:latin typeface="Abadi"/>
              </a:rPr>
              <a:t>Payload mass vs Launch outcome for all sites</a:t>
            </a:r>
            <a:endParaRPr lang="en-US" dirty="0">
              <a:solidFill>
                <a:srgbClr val="0B49CB"/>
              </a:solidFill>
              <a:latin typeface="Abadi"/>
            </a:endParaRPr>
          </a:p>
        </p:txBody>
      </p:sp>
      <p:sp>
        <p:nvSpPr>
          <p:cNvPr id="5" name="CuadroTexto 4">
            <a:extLst>
              <a:ext uri="{FF2B5EF4-FFF2-40B4-BE49-F238E27FC236}">
                <a16:creationId xmlns:a16="http://schemas.microsoft.com/office/drawing/2014/main" id="{43D93B04-36F7-0205-92DD-D5ABB8274F97}"/>
              </a:ext>
            </a:extLst>
          </p:cNvPr>
          <p:cNvSpPr txBox="1"/>
          <p:nvPr/>
        </p:nvSpPr>
        <p:spPr>
          <a:xfrm>
            <a:off x="770011" y="1441669"/>
            <a:ext cx="10236820" cy="707886"/>
          </a:xfrm>
          <a:prstGeom prst="rect">
            <a:avLst/>
          </a:prstGeom>
          <a:noFill/>
        </p:spPr>
        <p:txBody>
          <a:bodyPr wrap="square">
            <a:spAutoFit/>
          </a:bodyPr>
          <a:lstStyle/>
          <a:p>
            <a:r>
              <a:rPr lang="en-AS" sz="2000" b="0" i="0" dirty="0">
                <a:solidFill>
                  <a:schemeClr val="bg2">
                    <a:lumMod val="50000"/>
                  </a:schemeClr>
                </a:solidFill>
                <a:effectLst/>
                <a:latin typeface="Abadi" panose="020B0604020104020204" pitchFamily="34" charset="0"/>
              </a:rPr>
              <a:t>We can see that the success rate for low weight payload is higher than for heavy weight payload.</a:t>
            </a:r>
            <a:endParaRPr lang="es-AR" sz="2000" dirty="0"/>
          </a:p>
        </p:txBody>
      </p:sp>
      <p:pic>
        <p:nvPicPr>
          <p:cNvPr id="8" name="Imagen 7" descr="Imagen que contiene interior, pequeño, grande, lavabo&#10;&#10;Descripción generada automáticamente">
            <a:extLst>
              <a:ext uri="{FF2B5EF4-FFF2-40B4-BE49-F238E27FC236}">
                <a16:creationId xmlns:a16="http://schemas.microsoft.com/office/drawing/2014/main" id="{32B871FA-36B1-0558-FF78-E797B2E5F80E}"/>
              </a:ext>
            </a:extLst>
          </p:cNvPr>
          <p:cNvPicPr>
            <a:picLocks noChangeAspect="1"/>
          </p:cNvPicPr>
          <p:nvPr/>
        </p:nvPicPr>
        <p:blipFill>
          <a:blip r:embed="rId3"/>
          <a:stretch>
            <a:fillRect/>
          </a:stretch>
        </p:blipFill>
        <p:spPr>
          <a:xfrm>
            <a:off x="770011" y="2286671"/>
            <a:ext cx="10236820" cy="434389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CuadroTexto 2">
            <a:extLst>
              <a:ext uri="{FF2B5EF4-FFF2-40B4-BE49-F238E27FC236}">
                <a16:creationId xmlns:a16="http://schemas.microsoft.com/office/drawing/2014/main" id="{E82FB09D-175A-C0E7-F7E2-BE10E61AF301}"/>
              </a:ext>
            </a:extLst>
          </p:cNvPr>
          <p:cNvSpPr txBox="1"/>
          <p:nvPr/>
        </p:nvSpPr>
        <p:spPr>
          <a:xfrm>
            <a:off x="1293542" y="1665751"/>
            <a:ext cx="9422780" cy="400110"/>
          </a:xfrm>
          <a:prstGeom prst="rect">
            <a:avLst/>
          </a:prstGeom>
          <a:noFill/>
        </p:spPr>
        <p:txBody>
          <a:bodyPr wrap="square">
            <a:spAutoFit/>
          </a:bodyPr>
          <a:lstStyle/>
          <a:p>
            <a:pPr>
              <a:spcBef>
                <a:spcPts val="1400"/>
              </a:spcBef>
            </a:pPr>
            <a:r>
              <a:rPr lang="en-US" sz="2000" dirty="0">
                <a:solidFill>
                  <a:schemeClr val="bg2">
                    <a:lumMod val="50000"/>
                  </a:schemeClr>
                </a:solidFill>
                <a:latin typeface="Abadi" panose="020B0604020104020204" pitchFamily="34" charset="0"/>
              </a:rPr>
              <a:t>The decision tree classifier is the model with the highest classification accuracy</a:t>
            </a:r>
            <a:r>
              <a:rPr lang="en-AS" sz="2000" dirty="0">
                <a:solidFill>
                  <a:schemeClr val="bg2">
                    <a:lumMod val="50000"/>
                  </a:schemeClr>
                </a:solidFill>
                <a:latin typeface="Abadi" panose="020B0604020104020204" pitchFamily="34" charset="0"/>
              </a:rPr>
              <a:t>.</a:t>
            </a:r>
            <a:endParaRPr lang="en-US" sz="2000" dirty="0">
              <a:solidFill>
                <a:schemeClr val="bg2">
                  <a:lumMod val="50000"/>
                </a:schemeClr>
              </a:solidFill>
              <a:latin typeface="Abadi" panose="020B0604020104020204" pitchFamily="34" charset="0"/>
            </a:endParaRPr>
          </a:p>
        </p:txBody>
      </p:sp>
      <p:pic>
        <p:nvPicPr>
          <p:cNvPr id="8" name="Imagen 7" descr="Texto, Carta&#10;&#10;Descripción generada automáticamente">
            <a:extLst>
              <a:ext uri="{FF2B5EF4-FFF2-40B4-BE49-F238E27FC236}">
                <a16:creationId xmlns:a16="http://schemas.microsoft.com/office/drawing/2014/main" id="{70297461-D055-A616-744F-9DDE249F8EAB}"/>
              </a:ext>
            </a:extLst>
          </p:cNvPr>
          <p:cNvPicPr>
            <a:picLocks noChangeAspect="1"/>
          </p:cNvPicPr>
          <p:nvPr/>
        </p:nvPicPr>
        <p:blipFill>
          <a:blip r:embed="rId3"/>
          <a:stretch>
            <a:fillRect/>
          </a:stretch>
        </p:blipFill>
        <p:spPr>
          <a:xfrm>
            <a:off x="1572322" y="2534995"/>
            <a:ext cx="8865220" cy="357048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97ECEDC1-B087-A981-646F-36F8E4116CAB}"/>
              </a:ext>
            </a:extLst>
          </p:cNvPr>
          <p:cNvSpPr txBox="1">
            <a:spLocks/>
          </p:cNvSpPr>
          <p:nvPr/>
        </p:nvSpPr>
        <p:spPr>
          <a:xfrm>
            <a:off x="581447" y="2453833"/>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 confusion matrix for the decision tree classifier shows that the classifier can distinguish between the different classes. </a:t>
            </a:r>
            <a:endParaRPr lang="en-AS" sz="2200" dirty="0">
              <a:solidFill>
                <a:schemeClr val="bg2">
                  <a:lumMod val="50000"/>
                </a:schemeClr>
              </a:solidFill>
              <a:latin typeface="Abadi" panose="020B0604020104020204" pitchFamily="34" charset="0"/>
            </a:endParaRPr>
          </a:p>
          <a:p>
            <a:pPr>
              <a:lnSpc>
                <a:spcPct val="100000"/>
              </a:lnSpc>
              <a:spcBef>
                <a:spcPts val="1400"/>
              </a:spcBef>
            </a:pPr>
            <a:r>
              <a:rPr lang="en-US" sz="2200" dirty="0">
                <a:solidFill>
                  <a:schemeClr val="bg2">
                    <a:lumMod val="50000"/>
                  </a:schemeClr>
                </a:solidFill>
                <a:latin typeface="Abadi" panose="020B0604020104020204" pitchFamily="34" charset="0"/>
              </a:rPr>
              <a:t>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38F0DD2F-0CC9-CD4E-8230-C35C0AAAFF76}"/>
              </a:ext>
            </a:extLst>
          </p:cNvPr>
          <p:cNvPicPr>
            <a:picLocks noChangeAspect="1"/>
          </p:cNvPicPr>
          <p:nvPr/>
        </p:nvPicPr>
        <p:blipFill>
          <a:blip r:embed="rId3"/>
          <a:stretch>
            <a:fillRect/>
          </a:stretch>
        </p:blipFill>
        <p:spPr>
          <a:xfrm>
            <a:off x="6561573" y="1880339"/>
            <a:ext cx="5031469" cy="363951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781092D4-E009-D2C5-A14C-17CDE3D9BF25}"/>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bg2">
                    <a:lumMod val="50000"/>
                  </a:schemeClr>
                </a:solidFill>
                <a:latin typeface="Abadi" panose="020B0604020104020204" pitchFamily="34" charset="0"/>
              </a:rPr>
              <a:t>We can conclude that:</a:t>
            </a:r>
          </a:p>
          <a:p>
            <a:pPr>
              <a:lnSpc>
                <a:spcPct val="100000"/>
              </a:lnSpc>
              <a:spcBef>
                <a:spcPts val="1400"/>
              </a:spcBef>
            </a:pPr>
            <a:r>
              <a:rPr lang="en-US" sz="2200" dirty="0">
                <a:solidFill>
                  <a:schemeClr val="bg2">
                    <a:lumMod val="50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bg2">
                    <a:lumMod val="50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bg2">
                    <a:lumMod val="50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bg2">
                    <a:lumMod val="50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bg2">
                    <a:lumMod val="50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endParaRPr lang="en-AS" sz="8000" dirty="0">
              <a:solidFill>
                <a:schemeClr val="accent3">
                  <a:lumMod val="25000"/>
                </a:schemeClr>
              </a:solidFill>
              <a:latin typeface="Abadi"/>
            </a:endParaRPr>
          </a:p>
          <a:p>
            <a:pPr>
              <a:lnSpc>
                <a:spcPct val="120000"/>
              </a:lnSpc>
              <a:spcBef>
                <a:spcPts val="1400"/>
              </a:spcBef>
            </a:pPr>
            <a:r>
              <a:rPr lang="en-AS" sz="7200" dirty="0">
                <a:solidFill>
                  <a:schemeClr val="bg2">
                    <a:lumMod val="50000"/>
                  </a:schemeClr>
                </a:solidFill>
                <a:latin typeface="Abadi"/>
              </a:rPr>
              <a:t>We collect Space X launch data from an API, specifically the Space X Rest API. From this API we get </a:t>
            </a:r>
            <a:r>
              <a:rPr lang="en-AS" sz="7200" dirty="0" err="1">
                <a:solidFill>
                  <a:schemeClr val="bg2">
                    <a:lumMod val="50000"/>
                  </a:schemeClr>
                </a:solidFill>
                <a:latin typeface="Abadi"/>
              </a:rPr>
              <a:t>informatio</a:t>
            </a:r>
            <a:r>
              <a:rPr lang="es-AR" sz="7200" dirty="0">
                <a:solidFill>
                  <a:schemeClr val="bg2">
                    <a:lumMod val="50000"/>
                  </a:schemeClr>
                </a:solidFill>
                <a:latin typeface="Abadi"/>
              </a:rPr>
              <a:t>n</a:t>
            </a:r>
            <a:r>
              <a:rPr lang="en-AS" sz="7200" dirty="0">
                <a:solidFill>
                  <a:schemeClr val="bg2">
                    <a:lumMod val="50000"/>
                  </a:schemeClr>
                </a:solidFill>
                <a:latin typeface="Abadi"/>
              </a:rPr>
              <a:t> such as rocket used, payload delivered, launch specifications, landing specifications and landing outcomes.</a:t>
            </a:r>
          </a:p>
          <a:p>
            <a:pPr>
              <a:lnSpc>
                <a:spcPct val="120000"/>
              </a:lnSpc>
              <a:spcBef>
                <a:spcPts val="1400"/>
              </a:spcBef>
            </a:pPr>
            <a:r>
              <a:rPr lang="en-AS" sz="7200" dirty="0">
                <a:solidFill>
                  <a:schemeClr val="bg2">
                    <a:lumMod val="50000"/>
                  </a:schemeClr>
                </a:solidFill>
                <a:latin typeface="Abadi"/>
              </a:rPr>
              <a:t>A get request was perform using the request library to obtain this data from the Space X API.</a:t>
            </a:r>
          </a:p>
          <a:p>
            <a:pPr>
              <a:lnSpc>
                <a:spcPct val="120000"/>
              </a:lnSpc>
              <a:spcBef>
                <a:spcPts val="1400"/>
              </a:spcBef>
            </a:pPr>
            <a:r>
              <a:rPr lang="en-US" sz="8000" dirty="0">
                <a:solidFill>
                  <a:schemeClr val="accent3">
                    <a:lumMod val="25000"/>
                  </a:schemeClr>
                </a:solidFill>
                <a:latin typeface="Abadi"/>
              </a:rPr>
              <a:t>Perform data wrangling</a:t>
            </a:r>
            <a:endParaRPr lang="en-AS" sz="8000" dirty="0">
              <a:solidFill>
                <a:schemeClr val="accent3">
                  <a:lumMod val="25000"/>
                </a:schemeClr>
              </a:solidFill>
              <a:latin typeface="Abadi"/>
            </a:endParaRPr>
          </a:p>
          <a:p>
            <a:pPr>
              <a:lnSpc>
                <a:spcPct val="120000"/>
              </a:lnSpc>
              <a:spcBef>
                <a:spcPts val="1400"/>
              </a:spcBef>
            </a:pPr>
            <a:r>
              <a:rPr lang="en-AS" sz="7200" dirty="0">
                <a:solidFill>
                  <a:schemeClr val="bg2">
                    <a:lumMod val="50000"/>
                  </a:schemeClr>
                </a:solidFill>
                <a:latin typeface="Abadi"/>
              </a:rPr>
              <a:t>The data was in a JSON file and to convert this data into a Pandas </a:t>
            </a:r>
            <a:r>
              <a:rPr lang="en-AS" sz="7200" dirty="0" err="1">
                <a:solidFill>
                  <a:schemeClr val="bg2">
                    <a:lumMod val="50000"/>
                  </a:schemeClr>
                </a:solidFill>
                <a:latin typeface="Abadi"/>
              </a:rPr>
              <a:t>Dataframe</a:t>
            </a:r>
            <a:r>
              <a:rPr lang="en-AS" sz="7200" dirty="0">
                <a:solidFill>
                  <a:schemeClr val="bg2">
                    <a:lumMod val="50000"/>
                  </a:schemeClr>
                </a:solidFill>
                <a:latin typeface="Abadi"/>
              </a:rPr>
              <a:t> the </a:t>
            </a:r>
            <a:r>
              <a:rPr lang="en-AS" sz="7200" dirty="0" err="1">
                <a:solidFill>
                  <a:schemeClr val="bg2">
                    <a:lumMod val="50000"/>
                  </a:schemeClr>
                </a:solidFill>
                <a:latin typeface="Abadi"/>
              </a:rPr>
              <a:t>json_normalize</a:t>
            </a:r>
            <a:r>
              <a:rPr lang="en-AS" sz="7200" dirty="0">
                <a:solidFill>
                  <a:schemeClr val="bg2">
                    <a:lumMod val="50000"/>
                  </a:schemeClr>
                </a:solidFill>
                <a:latin typeface="Abadi"/>
              </a:rPr>
              <a:t> function was used.</a:t>
            </a:r>
          </a:p>
          <a:p>
            <a:pPr>
              <a:lnSpc>
                <a:spcPct val="120000"/>
              </a:lnSpc>
              <a:spcBef>
                <a:spcPts val="1400"/>
              </a:spcBef>
            </a:pPr>
            <a:r>
              <a:rPr lang="en-AS" sz="7200" dirty="0">
                <a:solidFill>
                  <a:schemeClr val="bg2">
                    <a:lumMod val="50000"/>
                  </a:schemeClr>
                </a:solidFill>
                <a:latin typeface="Abadi"/>
              </a:rPr>
              <a:t>Then we perform data wrangling to the raw data transforming it into a clean dataset which provide meaningful data for achieving our goal.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2">
            <a:extLst>
              <a:ext uri="{FF2B5EF4-FFF2-40B4-BE49-F238E27FC236}">
                <a16:creationId xmlns:a16="http://schemas.microsoft.com/office/drawing/2014/main" id="{C38725EF-A72E-FBAD-43BB-BDEBB1882521}"/>
              </a:ext>
            </a:extLst>
          </p:cNvPr>
          <p:cNvSpPr txBox="1">
            <a:spLocks/>
          </p:cNvSpPr>
          <p:nvPr/>
        </p:nvSpPr>
        <p:spPr>
          <a:xfrm>
            <a:off x="770011" y="1304694"/>
            <a:ext cx="10236243" cy="5487992"/>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5500" dirty="0">
                <a:solidFill>
                  <a:srgbClr val="0B49CB"/>
                </a:solidFill>
                <a:latin typeface="Abadi"/>
              </a:rPr>
              <a:t>Executive Summary</a:t>
            </a:r>
          </a:p>
          <a:p>
            <a:pPr>
              <a:lnSpc>
                <a:spcPct val="120000"/>
              </a:lnSpc>
              <a:spcBef>
                <a:spcPts val="1400"/>
              </a:spcBef>
            </a:pPr>
            <a:r>
              <a:rPr lang="en-US" sz="6200" dirty="0">
                <a:solidFill>
                  <a:schemeClr val="accent3">
                    <a:lumMod val="25000"/>
                  </a:schemeClr>
                </a:solidFill>
                <a:latin typeface="Abadi"/>
              </a:rPr>
              <a:t>Perform exploratory data analysis (EDA) using visualization and SQL</a:t>
            </a:r>
            <a:endParaRPr lang="en-AS" sz="6200" dirty="0">
              <a:solidFill>
                <a:schemeClr val="accent3">
                  <a:lumMod val="25000"/>
                </a:schemeClr>
              </a:solidFill>
              <a:latin typeface="Abadi"/>
            </a:endParaRPr>
          </a:p>
          <a:p>
            <a:pPr>
              <a:lnSpc>
                <a:spcPct val="120000"/>
              </a:lnSpc>
              <a:spcBef>
                <a:spcPts val="1400"/>
              </a:spcBef>
            </a:pPr>
            <a:r>
              <a:rPr lang="en-AS" sz="5500" dirty="0">
                <a:solidFill>
                  <a:schemeClr val="bg2">
                    <a:lumMod val="50000"/>
                  </a:schemeClr>
                </a:solidFill>
                <a:latin typeface="Abadi"/>
              </a:rPr>
              <a:t>Some attributes from the data collected can be used to determine if the first stage can be reused. So, we determine what attributes are correlated with successful landings</a:t>
            </a:r>
          </a:p>
          <a:p>
            <a:pPr>
              <a:lnSpc>
                <a:spcPct val="120000"/>
              </a:lnSpc>
              <a:spcBef>
                <a:spcPts val="1400"/>
              </a:spcBef>
            </a:pPr>
            <a:r>
              <a:rPr lang="en-AS" sz="5500" dirty="0">
                <a:solidFill>
                  <a:schemeClr val="bg2">
                    <a:lumMod val="50000"/>
                  </a:schemeClr>
                </a:solidFill>
                <a:latin typeface="Abadi"/>
              </a:rPr>
              <a:t>Also, categorical variables were converted using one hot encoding in order to prepare the data for machine learning model that was used to predict if the first stage was successfully land.</a:t>
            </a:r>
            <a:endParaRPr lang="en-US" sz="5500" dirty="0">
              <a:solidFill>
                <a:schemeClr val="accent3">
                  <a:lumMod val="25000"/>
                </a:schemeClr>
              </a:solidFill>
              <a:latin typeface="Abadi"/>
            </a:endParaRPr>
          </a:p>
          <a:p>
            <a:pPr>
              <a:lnSpc>
                <a:spcPct val="120000"/>
              </a:lnSpc>
              <a:spcBef>
                <a:spcPts val="1400"/>
              </a:spcBef>
            </a:pPr>
            <a:r>
              <a:rPr lang="en-US" sz="6200" dirty="0">
                <a:solidFill>
                  <a:schemeClr val="accent3">
                    <a:lumMod val="25000"/>
                  </a:schemeClr>
                </a:solidFill>
                <a:latin typeface="Abadi"/>
              </a:rPr>
              <a:t>Perform interactive visual analytics using Folium and </a:t>
            </a:r>
            <a:r>
              <a:rPr lang="en-US" sz="6200" dirty="0" err="1">
                <a:solidFill>
                  <a:schemeClr val="accent3">
                    <a:lumMod val="25000"/>
                  </a:schemeClr>
                </a:solidFill>
                <a:latin typeface="Abadi"/>
              </a:rPr>
              <a:t>Plotly</a:t>
            </a:r>
            <a:r>
              <a:rPr lang="en-US" sz="6200" dirty="0">
                <a:solidFill>
                  <a:schemeClr val="accent3">
                    <a:lumMod val="25000"/>
                  </a:schemeClr>
                </a:solidFill>
                <a:latin typeface="Abadi"/>
              </a:rPr>
              <a:t> Dash</a:t>
            </a:r>
            <a:endParaRPr lang="en-AS" sz="6200" dirty="0">
              <a:solidFill>
                <a:schemeClr val="accent3">
                  <a:lumMod val="25000"/>
                </a:schemeClr>
              </a:solidFill>
              <a:latin typeface="Abadi"/>
            </a:endParaRPr>
          </a:p>
          <a:p>
            <a:pPr>
              <a:lnSpc>
                <a:spcPct val="120000"/>
              </a:lnSpc>
              <a:spcBef>
                <a:spcPts val="1400"/>
              </a:spcBef>
            </a:pPr>
            <a:r>
              <a:rPr lang="en-AS" sz="5500" dirty="0">
                <a:solidFill>
                  <a:schemeClr val="bg2">
                    <a:lumMod val="50000"/>
                  </a:schemeClr>
                </a:solidFill>
                <a:latin typeface="Abadi"/>
              </a:rPr>
              <a:t>A folium map and a dashboard was made for stakeholders in order to explore the data and manipulate it in an interactive and real-time-way.</a:t>
            </a:r>
          </a:p>
          <a:p>
            <a:pPr>
              <a:lnSpc>
                <a:spcPct val="120000"/>
              </a:lnSpc>
              <a:spcBef>
                <a:spcPts val="1400"/>
              </a:spcBef>
            </a:pPr>
            <a:r>
              <a:rPr lang="en-AS" sz="5500" dirty="0">
                <a:solidFill>
                  <a:schemeClr val="bg2">
                    <a:lumMod val="50000"/>
                  </a:schemeClr>
                </a:solidFill>
                <a:latin typeface="Abadi"/>
              </a:rPr>
              <a:t>First, launch sites were </a:t>
            </a:r>
            <a:r>
              <a:rPr lang="en-AS" sz="5500" dirty="0" err="1">
                <a:solidFill>
                  <a:schemeClr val="bg2">
                    <a:lumMod val="50000"/>
                  </a:schemeClr>
                </a:solidFill>
                <a:latin typeface="Abadi"/>
              </a:rPr>
              <a:t>analyze</a:t>
            </a:r>
            <a:r>
              <a:rPr lang="en-AS" sz="5500" dirty="0">
                <a:solidFill>
                  <a:schemeClr val="bg2">
                    <a:lumMod val="50000"/>
                  </a:schemeClr>
                </a:solidFill>
                <a:latin typeface="Abadi"/>
              </a:rPr>
              <a:t> using Folium. This launch site locations and their close proximities were marked on an interactive map in order to see if there were any patterns among them. By doing this, we were able to choose an optimal launch site.</a:t>
            </a:r>
          </a:p>
          <a:p>
            <a:pPr>
              <a:lnSpc>
                <a:spcPct val="120000"/>
              </a:lnSpc>
              <a:spcBef>
                <a:spcPts val="1400"/>
              </a:spcBef>
            </a:pPr>
            <a:r>
              <a:rPr lang="en-AS" sz="5500" dirty="0" err="1">
                <a:solidFill>
                  <a:schemeClr val="bg2">
                    <a:lumMod val="50000"/>
                  </a:schemeClr>
                </a:solidFill>
                <a:latin typeface="Abadi"/>
              </a:rPr>
              <a:t>Secon</a:t>
            </a:r>
            <a:r>
              <a:rPr lang="es-AR" sz="5500" dirty="0">
                <a:solidFill>
                  <a:schemeClr val="bg2">
                    <a:lumMod val="50000"/>
                  </a:schemeClr>
                </a:solidFill>
                <a:latin typeface="Abadi"/>
              </a:rPr>
              <a:t>d</a:t>
            </a:r>
            <a:r>
              <a:rPr lang="en-AS" sz="5500" dirty="0">
                <a:solidFill>
                  <a:schemeClr val="bg2">
                    <a:lumMod val="50000"/>
                  </a:schemeClr>
                </a:solidFill>
                <a:latin typeface="Abadi"/>
              </a:rPr>
              <a:t>, a dashboard was built to present the information in a more understandable way and find more insights from the Space X dataset.</a:t>
            </a:r>
          </a:p>
          <a:p>
            <a:pPr>
              <a:lnSpc>
                <a:spcPct val="12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426381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2">
            <a:extLst>
              <a:ext uri="{FF2B5EF4-FFF2-40B4-BE49-F238E27FC236}">
                <a16:creationId xmlns:a16="http://schemas.microsoft.com/office/drawing/2014/main" id="{F6C0F17A-0BCE-5756-7F2C-A7BC45B07452}"/>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panose="020B0604020104020204" pitchFamily="34" charset="0"/>
              </a:rPr>
              <a:t>Executive Summary</a:t>
            </a:r>
          </a:p>
          <a:p>
            <a:pPr>
              <a:lnSpc>
                <a:spcPct val="120000"/>
              </a:lnSpc>
              <a:spcBef>
                <a:spcPts val="1400"/>
              </a:spcBef>
            </a:pPr>
            <a:r>
              <a:rPr lang="en-US" sz="8000" dirty="0">
                <a:solidFill>
                  <a:schemeClr val="accent3">
                    <a:lumMod val="25000"/>
                  </a:schemeClr>
                </a:solidFill>
                <a:latin typeface="Abadi"/>
              </a:rPr>
              <a:t>Perform predictive analysis using classification models</a:t>
            </a:r>
            <a:endParaRPr lang="en-AS" sz="8000" dirty="0">
              <a:solidFill>
                <a:schemeClr val="accent3">
                  <a:lumMod val="25000"/>
                </a:schemeClr>
              </a:solidFill>
              <a:latin typeface="Abadi"/>
            </a:endParaRPr>
          </a:p>
          <a:p>
            <a:pPr algn="l"/>
            <a:r>
              <a:rPr lang="en-AS" sz="7200" dirty="0">
                <a:solidFill>
                  <a:schemeClr val="bg2">
                    <a:lumMod val="50000"/>
                  </a:schemeClr>
                </a:solidFill>
                <a:latin typeface="Abadi"/>
              </a:rPr>
              <a:t>A machine learning pipeline to predict </a:t>
            </a:r>
            <a:r>
              <a:rPr lang="en-US" sz="7200" dirty="0">
                <a:solidFill>
                  <a:schemeClr val="bg2">
                    <a:lumMod val="50000"/>
                  </a:schemeClr>
                </a:solidFill>
                <a:latin typeface="Abadi"/>
              </a:rPr>
              <a:t>if the first stage of the Falcon 9 lands successfully</a:t>
            </a:r>
            <a:r>
              <a:rPr lang="en-AS" sz="7200" dirty="0">
                <a:solidFill>
                  <a:schemeClr val="bg2">
                    <a:lumMod val="50000"/>
                  </a:schemeClr>
                </a:solidFill>
                <a:latin typeface="Abadi"/>
              </a:rPr>
              <a:t> was </a:t>
            </a:r>
            <a:r>
              <a:rPr lang="en-AS" sz="7200" dirty="0" err="1">
                <a:solidFill>
                  <a:schemeClr val="bg2">
                    <a:lumMod val="50000"/>
                  </a:schemeClr>
                </a:solidFill>
                <a:latin typeface="Abadi"/>
              </a:rPr>
              <a:t>built.T</a:t>
            </a:r>
            <a:endParaRPr lang="en-AS" sz="7200" dirty="0">
              <a:solidFill>
                <a:schemeClr val="bg2">
                  <a:lumMod val="50000"/>
                </a:schemeClr>
              </a:solidFill>
              <a:latin typeface="Abadi"/>
            </a:endParaRPr>
          </a:p>
          <a:p>
            <a:pPr algn="l"/>
            <a:r>
              <a:rPr lang="en-AS" sz="7200" dirty="0">
                <a:solidFill>
                  <a:schemeClr val="bg2">
                    <a:lumMod val="50000"/>
                  </a:schemeClr>
                </a:solidFill>
                <a:latin typeface="Abadi"/>
              </a:rPr>
              <a:t>To achieve this the following steps were follow:</a:t>
            </a:r>
          </a:p>
          <a:p>
            <a:pPr marL="857250" lvl="1" indent="-857250">
              <a:lnSpc>
                <a:spcPct val="100000"/>
              </a:lnSpc>
              <a:buFont typeface="Wingdings" panose="05000000000000000000" pitchFamily="2" charset="2"/>
              <a:buChar char="ü"/>
            </a:pPr>
            <a:r>
              <a:rPr lang="en-AS" sz="7200" dirty="0">
                <a:solidFill>
                  <a:schemeClr val="bg2">
                    <a:lumMod val="50000"/>
                  </a:schemeClr>
                </a:solidFill>
                <a:latin typeface="Abadi"/>
              </a:rPr>
              <a:t>Data </a:t>
            </a:r>
            <a:r>
              <a:rPr lang="en-US" sz="7200" dirty="0">
                <a:solidFill>
                  <a:schemeClr val="bg2">
                    <a:lumMod val="50000"/>
                  </a:schemeClr>
                </a:solidFill>
                <a:latin typeface="Abadi"/>
              </a:rPr>
              <a:t>Preprocessing</a:t>
            </a:r>
            <a:endParaRPr lang="en-AS" sz="7200" dirty="0">
              <a:solidFill>
                <a:schemeClr val="bg2">
                  <a:lumMod val="50000"/>
                </a:schemeClr>
              </a:solidFill>
              <a:latin typeface="Abadi"/>
            </a:endParaRPr>
          </a:p>
          <a:p>
            <a:pPr marL="857250" lvl="1" indent="-857250">
              <a:lnSpc>
                <a:spcPct val="100000"/>
              </a:lnSpc>
              <a:buFont typeface="Wingdings" panose="05000000000000000000" pitchFamily="2" charset="2"/>
              <a:buChar char="ü"/>
            </a:pPr>
            <a:r>
              <a:rPr lang="en-AS" sz="7200" dirty="0">
                <a:solidFill>
                  <a:schemeClr val="bg2">
                    <a:lumMod val="50000"/>
                  </a:schemeClr>
                </a:solidFill>
                <a:latin typeface="Abadi"/>
              </a:rPr>
              <a:t>S</a:t>
            </a:r>
            <a:r>
              <a:rPr lang="en-US" sz="7200" dirty="0" err="1">
                <a:solidFill>
                  <a:schemeClr val="bg2">
                    <a:lumMod val="50000"/>
                  </a:schemeClr>
                </a:solidFill>
                <a:latin typeface="Abadi"/>
              </a:rPr>
              <a:t>tandardize</a:t>
            </a:r>
            <a:r>
              <a:rPr lang="en-US" sz="7200" dirty="0">
                <a:solidFill>
                  <a:schemeClr val="bg2">
                    <a:lumMod val="50000"/>
                  </a:schemeClr>
                </a:solidFill>
                <a:latin typeface="Abadi"/>
              </a:rPr>
              <a:t> our data, </a:t>
            </a:r>
            <a:endParaRPr lang="en-AS" sz="7200" dirty="0">
              <a:solidFill>
                <a:schemeClr val="bg2">
                  <a:lumMod val="50000"/>
                </a:schemeClr>
              </a:solidFill>
              <a:latin typeface="Abadi"/>
            </a:endParaRPr>
          </a:p>
          <a:p>
            <a:pPr marL="857250" lvl="1" indent="-857250">
              <a:lnSpc>
                <a:spcPct val="100000"/>
              </a:lnSpc>
              <a:buFont typeface="Wingdings" panose="05000000000000000000" pitchFamily="2" charset="2"/>
              <a:buChar char="ü"/>
            </a:pPr>
            <a:r>
              <a:rPr lang="en-US" sz="7200" dirty="0" err="1">
                <a:solidFill>
                  <a:schemeClr val="bg2">
                    <a:lumMod val="50000"/>
                  </a:schemeClr>
                </a:solidFill>
                <a:latin typeface="Abadi"/>
              </a:rPr>
              <a:t>Train_test_split</a:t>
            </a:r>
            <a:r>
              <a:rPr lang="en-US" sz="7200" dirty="0">
                <a:solidFill>
                  <a:schemeClr val="bg2">
                    <a:lumMod val="50000"/>
                  </a:schemeClr>
                </a:solidFill>
                <a:latin typeface="Abadi"/>
              </a:rPr>
              <a:t>,</a:t>
            </a:r>
            <a:r>
              <a:rPr lang="en-AS" sz="7200" dirty="0">
                <a:solidFill>
                  <a:schemeClr val="bg2">
                    <a:lumMod val="50000"/>
                  </a:schemeClr>
                </a:solidFill>
                <a:latin typeface="Abadi"/>
              </a:rPr>
              <a:t> (</a:t>
            </a:r>
            <a:r>
              <a:rPr lang="en-US" sz="7200" dirty="0">
                <a:solidFill>
                  <a:schemeClr val="bg2">
                    <a:lumMod val="50000"/>
                  </a:schemeClr>
                </a:solidFill>
                <a:latin typeface="Abadi"/>
              </a:rPr>
              <a:t>allowing us to split our data into training and testing data</a:t>
            </a:r>
            <a:r>
              <a:rPr lang="en-AS" sz="7200" dirty="0">
                <a:solidFill>
                  <a:schemeClr val="bg2">
                    <a:lumMod val="50000"/>
                  </a:schemeClr>
                </a:solidFill>
                <a:latin typeface="Abadi"/>
              </a:rPr>
              <a:t>)</a:t>
            </a:r>
          </a:p>
          <a:p>
            <a:pPr marL="857250" lvl="1" indent="-857250">
              <a:lnSpc>
                <a:spcPct val="100000"/>
              </a:lnSpc>
              <a:buFont typeface="Wingdings" panose="05000000000000000000" pitchFamily="2" charset="2"/>
              <a:buChar char="ü"/>
            </a:pPr>
            <a:r>
              <a:rPr lang="en-US" sz="7200" dirty="0">
                <a:solidFill>
                  <a:schemeClr val="bg2">
                    <a:lumMod val="50000"/>
                  </a:schemeClr>
                </a:solidFill>
                <a:latin typeface="Abadi"/>
              </a:rPr>
              <a:t>train the model </a:t>
            </a:r>
            <a:endParaRPr lang="en-AS" sz="7200" dirty="0">
              <a:solidFill>
                <a:schemeClr val="bg2">
                  <a:lumMod val="50000"/>
                </a:schemeClr>
              </a:solidFill>
              <a:latin typeface="Abadi"/>
            </a:endParaRPr>
          </a:p>
          <a:p>
            <a:pPr marL="857250" lvl="1" indent="-857250">
              <a:lnSpc>
                <a:spcPct val="100000"/>
              </a:lnSpc>
              <a:buFont typeface="Wingdings" panose="05000000000000000000" pitchFamily="2" charset="2"/>
              <a:buChar char="ü"/>
            </a:pPr>
            <a:r>
              <a:rPr lang="en-AS" sz="7200" dirty="0">
                <a:solidFill>
                  <a:schemeClr val="bg2">
                    <a:lumMod val="50000"/>
                  </a:schemeClr>
                </a:solidFill>
                <a:latin typeface="Abadi"/>
              </a:rPr>
              <a:t>P</a:t>
            </a:r>
            <a:r>
              <a:rPr lang="en-US" sz="7200" dirty="0" err="1">
                <a:solidFill>
                  <a:schemeClr val="bg2">
                    <a:lumMod val="50000"/>
                  </a:schemeClr>
                </a:solidFill>
                <a:latin typeface="Abadi"/>
              </a:rPr>
              <a:t>erform</a:t>
            </a:r>
            <a:r>
              <a:rPr lang="en-US" sz="7200" dirty="0">
                <a:solidFill>
                  <a:schemeClr val="bg2">
                    <a:lumMod val="50000"/>
                  </a:schemeClr>
                </a:solidFill>
                <a:latin typeface="Abadi"/>
              </a:rPr>
              <a:t> Grid Search</a:t>
            </a:r>
            <a:r>
              <a:rPr lang="en-AS" sz="7200" dirty="0">
                <a:solidFill>
                  <a:schemeClr val="bg2">
                    <a:lumMod val="50000"/>
                  </a:schemeClr>
                </a:solidFill>
                <a:latin typeface="Abadi"/>
              </a:rPr>
              <a:t> (</a:t>
            </a:r>
            <a:r>
              <a:rPr lang="en-US" sz="7200" dirty="0">
                <a:solidFill>
                  <a:schemeClr val="bg2">
                    <a:lumMod val="50000"/>
                  </a:schemeClr>
                </a:solidFill>
                <a:latin typeface="Abadi"/>
              </a:rPr>
              <a:t>allowing us to find the hyperparameters that allow a given algorithm to perform best</a:t>
            </a:r>
            <a:r>
              <a:rPr lang="en-AS" sz="7200" dirty="0">
                <a:solidFill>
                  <a:schemeClr val="bg2">
                    <a:lumMod val="50000"/>
                  </a:schemeClr>
                </a:solidFill>
                <a:latin typeface="Abadi"/>
              </a:rPr>
              <a:t>)</a:t>
            </a:r>
          </a:p>
          <a:p>
            <a:pPr marL="857250" lvl="1" indent="-857250">
              <a:lnSpc>
                <a:spcPct val="100000"/>
              </a:lnSpc>
              <a:buFont typeface="Wingdings" panose="05000000000000000000" pitchFamily="2" charset="2"/>
              <a:buChar char="ü"/>
            </a:pPr>
            <a:r>
              <a:rPr lang="en-AS" sz="7200" dirty="0">
                <a:solidFill>
                  <a:schemeClr val="bg2">
                    <a:lumMod val="50000"/>
                  </a:schemeClr>
                </a:solidFill>
                <a:latin typeface="Abadi"/>
              </a:rPr>
              <a:t>Confusion Matrix</a:t>
            </a:r>
            <a:endParaRPr lang="en-AS" sz="7200" dirty="0">
              <a:solidFill>
                <a:schemeClr val="accent3">
                  <a:lumMod val="25000"/>
                </a:schemeClr>
              </a:solidFill>
              <a:latin typeface="Abadi" panose="020B0604020104020204" pitchFamily="34" charset="0"/>
            </a:endParaRPr>
          </a:p>
          <a:p>
            <a:pPr>
              <a:lnSpc>
                <a:spcPct val="100000"/>
              </a:lnSpc>
            </a:pPr>
            <a:r>
              <a:rPr lang="en-AS" sz="7200" dirty="0">
                <a:solidFill>
                  <a:schemeClr val="bg2">
                    <a:lumMod val="50000"/>
                  </a:schemeClr>
                </a:solidFill>
                <a:latin typeface="Abadi"/>
              </a:rPr>
              <a:t>Finding </a:t>
            </a:r>
            <a:r>
              <a:rPr lang="en-US" sz="7200" dirty="0">
                <a:solidFill>
                  <a:schemeClr val="bg2">
                    <a:lumMod val="50000"/>
                  </a:schemeClr>
                </a:solidFill>
                <a:latin typeface="Abadi"/>
              </a:rPr>
              <a:t>the best hyperparameter values</a:t>
            </a:r>
            <a:r>
              <a:rPr lang="en-AS" sz="7200" dirty="0">
                <a:solidFill>
                  <a:schemeClr val="bg2">
                    <a:lumMod val="50000"/>
                  </a:schemeClr>
                </a:solidFill>
                <a:latin typeface="Abadi"/>
              </a:rPr>
              <a:t> help </a:t>
            </a:r>
            <a:r>
              <a:rPr lang="en-AS" sz="7200" dirty="0" err="1">
                <a:solidFill>
                  <a:schemeClr val="bg2">
                    <a:lumMod val="50000"/>
                  </a:schemeClr>
                </a:solidFill>
                <a:latin typeface="Abadi"/>
              </a:rPr>
              <a:t>determing</a:t>
            </a:r>
            <a:r>
              <a:rPr lang="en-AS" sz="7200" dirty="0">
                <a:solidFill>
                  <a:schemeClr val="bg2">
                    <a:lumMod val="50000"/>
                  </a:schemeClr>
                </a:solidFill>
                <a:latin typeface="Abadi"/>
              </a:rPr>
              <a:t> </a:t>
            </a:r>
            <a:r>
              <a:rPr lang="en-US" sz="7200" dirty="0">
                <a:solidFill>
                  <a:schemeClr val="bg2">
                    <a:lumMod val="50000"/>
                  </a:schemeClr>
                </a:solidFill>
                <a:latin typeface="Abadi"/>
              </a:rPr>
              <a:t>the model with the best accuracy using the training data. </a:t>
            </a:r>
          </a:p>
          <a:p>
            <a:pPr>
              <a:lnSpc>
                <a:spcPct val="100000"/>
              </a:lnSpc>
            </a:pPr>
            <a:r>
              <a:rPr lang="en-AS" sz="7200" dirty="0">
                <a:solidFill>
                  <a:schemeClr val="bg2">
                    <a:lumMod val="50000"/>
                  </a:schemeClr>
                </a:solidFill>
                <a:latin typeface="Abadi"/>
              </a:rPr>
              <a:t>The model that we </a:t>
            </a:r>
            <a:r>
              <a:rPr lang="en-US" sz="7200" dirty="0">
                <a:solidFill>
                  <a:schemeClr val="bg2">
                    <a:lumMod val="50000"/>
                  </a:schemeClr>
                </a:solidFill>
                <a:latin typeface="Abadi"/>
              </a:rPr>
              <a:t>test </a:t>
            </a:r>
            <a:r>
              <a:rPr lang="en-AS" sz="7200" dirty="0">
                <a:solidFill>
                  <a:schemeClr val="bg2">
                    <a:lumMod val="50000"/>
                  </a:schemeClr>
                </a:solidFill>
                <a:latin typeface="Abadi"/>
              </a:rPr>
              <a:t>were: </a:t>
            </a:r>
            <a:r>
              <a:rPr lang="en-US" sz="7200" dirty="0">
                <a:solidFill>
                  <a:schemeClr val="bg2">
                    <a:lumMod val="50000"/>
                  </a:schemeClr>
                </a:solidFill>
                <a:latin typeface="Abadi"/>
              </a:rPr>
              <a:t>Logistic Regression, Support Vector machines, Decision Tree Classifier, and K-nearest neighbors.</a:t>
            </a: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5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0958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2018" y="1825625"/>
            <a:ext cx="10515600" cy="4351338"/>
          </a:xfrm>
          <a:prstGeom prst="rect">
            <a:avLst/>
          </a:prstGeom>
        </p:spPr>
        <p:txBody>
          <a:bodyPr/>
          <a:lstStyle/>
          <a:p>
            <a:pPr lvl="1" algn="just">
              <a:lnSpc>
                <a:spcPct val="100000"/>
              </a:lnSpc>
              <a:spcBef>
                <a:spcPts val="1400"/>
              </a:spcBef>
              <a:buFontTx/>
              <a:buChar char="-"/>
            </a:pPr>
            <a:r>
              <a:rPr lang="en-US" sz="2200" dirty="0">
                <a:solidFill>
                  <a:schemeClr val="bg2">
                    <a:lumMod val="50000"/>
                  </a:schemeClr>
                </a:solidFill>
                <a:latin typeface="Abadi" panose="020B0604020104020204" pitchFamily="34" charset="0"/>
              </a:rPr>
              <a:t>Data </a:t>
            </a:r>
            <a:r>
              <a:rPr lang="en-AS" sz="2200" dirty="0">
                <a:solidFill>
                  <a:schemeClr val="bg2">
                    <a:lumMod val="50000"/>
                  </a:schemeClr>
                </a:solidFill>
                <a:latin typeface="Abadi" panose="020B0604020104020204" pitchFamily="34" charset="0"/>
              </a:rPr>
              <a:t>from the Space X Rest API </a:t>
            </a:r>
            <a:r>
              <a:rPr lang="en-US" sz="2200" dirty="0">
                <a:solidFill>
                  <a:schemeClr val="bg2">
                    <a:lumMod val="50000"/>
                  </a:schemeClr>
                </a:solidFill>
                <a:latin typeface="Abadi" panose="020B0604020104020204" pitchFamily="34" charset="0"/>
              </a:rPr>
              <a:t>was </a:t>
            </a:r>
            <a:r>
              <a:rPr lang="en-AS" sz="2200" dirty="0">
                <a:solidFill>
                  <a:schemeClr val="bg2">
                    <a:lumMod val="50000"/>
                  </a:schemeClr>
                </a:solidFill>
                <a:latin typeface="Abadi" panose="020B0604020104020204" pitchFamily="34" charset="0"/>
              </a:rPr>
              <a:t>collect </a:t>
            </a:r>
            <a:r>
              <a:rPr lang="en-US" sz="2200" dirty="0">
                <a:solidFill>
                  <a:schemeClr val="bg2">
                    <a:lumMod val="50000"/>
                  </a:schemeClr>
                </a:solidFill>
                <a:latin typeface="Abadi" panose="020B0604020104020204" pitchFamily="34" charset="0"/>
              </a:rPr>
              <a:t>using get request </a:t>
            </a:r>
            <a:r>
              <a:rPr lang="en-AS" sz="2200" dirty="0">
                <a:solidFill>
                  <a:schemeClr val="bg2">
                    <a:lumMod val="50000"/>
                  </a:schemeClr>
                </a:solidFill>
                <a:latin typeface="Abadi" panose="020B0604020104020204" pitchFamily="34" charset="0"/>
              </a:rPr>
              <a:t>function</a:t>
            </a:r>
            <a:r>
              <a:rPr lang="en-US" sz="2200" dirty="0">
                <a:solidFill>
                  <a:schemeClr val="bg2">
                    <a:lumMod val="50000"/>
                  </a:schemeClr>
                </a:solidFill>
                <a:latin typeface="Abadi" panose="020B0604020104020204" pitchFamily="34" charset="0"/>
              </a:rPr>
              <a:t>.</a:t>
            </a:r>
          </a:p>
          <a:p>
            <a:pPr lvl="1" algn="just">
              <a:lnSpc>
                <a:spcPct val="100000"/>
              </a:lnSpc>
              <a:spcBef>
                <a:spcPts val="1400"/>
              </a:spcBef>
              <a:buFontTx/>
              <a:buChar char="-"/>
            </a:pPr>
            <a:r>
              <a:rPr lang="en-AS" sz="2200" dirty="0">
                <a:solidFill>
                  <a:schemeClr val="bg2">
                    <a:lumMod val="50000"/>
                  </a:schemeClr>
                </a:solidFill>
                <a:latin typeface="Abadi" panose="020B0604020104020204" pitchFamily="34" charset="0"/>
              </a:rPr>
              <a:t>Then,</a:t>
            </a:r>
            <a:r>
              <a:rPr lang="en-US" sz="2200" dirty="0">
                <a:solidFill>
                  <a:schemeClr val="bg2">
                    <a:lumMod val="50000"/>
                  </a:schemeClr>
                </a:solidFill>
                <a:latin typeface="Abadi" panose="020B0604020104020204" pitchFamily="34" charset="0"/>
              </a:rPr>
              <a:t> we decoded the response content as a Json using .</a:t>
            </a:r>
            <a:r>
              <a:rPr lang="en-US" sz="2200" dirty="0" err="1">
                <a:solidFill>
                  <a:schemeClr val="bg2">
                    <a:lumMod val="50000"/>
                  </a:schemeClr>
                </a:solidFill>
                <a:latin typeface="Abadi" panose="020B0604020104020204" pitchFamily="34" charset="0"/>
              </a:rPr>
              <a:t>json</a:t>
            </a:r>
            <a:r>
              <a:rPr lang="en-US" sz="2200" dirty="0">
                <a:solidFill>
                  <a:schemeClr val="bg2">
                    <a:lumMod val="50000"/>
                  </a:schemeClr>
                </a:solidFill>
                <a:latin typeface="Abadi" panose="020B0604020104020204" pitchFamily="34" charset="0"/>
              </a:rPr>
              <a:t>() function call and turn it into a </a:t>
            </a:r>
            <a:r>
              <a:rPr lang="en-AS" sz="2200" dirty="0">
                <a:solidFill>
                  <a:schemeClr val="bg2">
                    <a:lumMod val="50000"/>
                  </a:schemeClr>
                </a:solidFill>
                <a:latin typeface="Abadi" panose="020B0604020104020204" pitchFamily="34" charset="0"/>
              </a:rPr>
              <a:t>P</a:t>
            </a:r>
            <a:r>
              <a:rPr lang="en-US" sz="2200" dirty="0" err="1">
                <a:solidFill>
                  <a:schemeClr val="bg2">
                    <a:lumMod val="50000"/>
                  </a:schemeClr>
                </a:solidFill>
                <a:latin typeface="Abadi" panose="020B0604020104020204" pitchFamily="34" charset="0"/>
              </a:rPr>
              <a:t>andas</a:t>
            </a:r>
            <a:r>
              <a:rPr lang="en-US" sz="2200" dirty="0">
                <a:solidFill>
                  <a:schemeClr val="bg2">
                    <a:lumMod val="50000"/>
                  </a:schemeClr>
                </a:solidFill>
                <a:latin typeface="Abadi" panose="020B0604020104020204" pitchFamily="34" charset="0"/>
              </a:rPr>
              <a:t> </a:t>
            </a:r>
            <a:r>
              <a:rPr lang="en-US" sz="2200" dirty="0" err="1">
                <a:solidFill>
                  <a:schemeClr val="bg2">
                    <a:lumMod val="50000"/>
                  </a:schemeClr>
                </a:solidFill>
                <a:latin typeface="Abadi" panose="020B0604020104020204" pitchFamily="34" charset="0"/>
              </a:rPr>
              <a:t>dataframe</a:t>
            </a:r>
            <a:r>
              <a:rPr lang="en-US" sz="2200" dirty="0">
                <a:solidFill>
                  <a:schemeClr val="bg2">
                    <a:lumMod val="50000"/>
                  </a:schemeClr>
                </a:solidFill>
                <a:latin typeface="Abadi" panose="020B0604020104020204" pitchFamily="34" charset="0"/>
              </a:rPr>
              <a:t> using .</a:t>
            </a:r>
            <a:r>
              <a:rPr lang="en-US" sz="2200" dirty="0" err="1">
                <a:solidFill>
                  <a:schemeClr val="bg2">
                    <a:lumMod val="50000"/>
                  </a:schemeClr>
                </a:solidFill>
                <a:latin typeface="Abadi" panose="020B0604020104020204" pitchFamily="34" charset="0"/>
              </a:rPr>
              <a:t>json_normalize</a:t>
            </a:r>
            <a:r>
              <a:rPr lang="en-US" sz="2200" dirty="0">
                <a:solidFill>
                  <a:schemeClr val="bg2">
                    <a:lumMod val="50000"/>
                  </a:schemeClr>
                </a:solidFill>
                <a:latin typeface="Abadi" panose="020B0604020104020204" pitchFamily="34" charset="0"/>
              </a:rPr>
              <a:t>().</a:t>
            </a:r>
          </a:p>
          <a:p>
            <a:pPr lvl="1" algn="just">
              <a:lnSpc>
                <a:spcPct val="100000"/>
              </a:lnSpc>
              <a:spcBef>
                <a:spcPts val="1400"/>
              </a:spcBef>
              <a:buFontTx/>
              <a:buChar char="-"/>
            </a:pPr>
            <a:r>
              <a:rPr lang="en-AS" sz="2200" dirty="0">
                <a:solidFill>
                  <a:schemeClr val="bg2">
                    <a:lumMod val="50000"/>
                  </a:schemeClr>
                </a:solidFill>
                <a:latin typeface="Abadi" panose="020B0604020104020204" pitchFamily="34" charset="0"/>
              </a:rPr>
              <a:t>Once we had the </a:t>
            </a:r>
            <a:r>
              <a:rPr lang="en-AS" sz="2200" dirty="0" err="1">
                <a:solidFill>
                  <a:schemeClr val="bg2">
                    <a:lumMod val="50000"/>
                  </a:schemeClr>
                </a:solidFill>
                <a:latin typeface="Abadi" panose="020B0604020104020204" pitchFamily="34" charset="0"/>
              </a:rPr>
              <a:t>dataframe</a:t>
            </a:r>
            <a:r>
              <a:rPr lang="en-AS" sz="2200" dirty="0">
                <a:solidFill>
                  <a:schemeClr val="bg2">
                    <a:lumMod val="50000"/>
                  </a:schemeClr>
                </a:solidFill>
                <a:latin typeface="Abadi" panose="020B0604020104020204" pitchFamily="34" charset="0"/>
              </a:rPr>
              <a:t> we </a:t>
            </a:r>
            <a:r>
              <a:rPr lang="en-US" sz="2200" dirty="0">
                <a:solidFill>
                  <a:schemeClr val="bg2">
                    <a:lumMod val="50000"/>
                  </a:schemeClr>
                </a:solidFill>
                <a:latin typeface="Abadi" panose="020B0604020104020204" pitchFamily="34" charset="0"/>
              </a:rPr>
              <a:t>cleaned the data, </a:t>
            </a:r>
            <a:r>
              <a:rPr lang="en-AS" sz="2200" dirty="0">
                <a:solidFill>
                  <a:schemeClr val="bg2">
                    <a:lumMod val="50000"/>
                  </a:schemeClr>
                </a:solidFill>
                <a:latin typeface="Abadi" panose="020B0604020104020204" pitchFamily="34" charset="0"/>
              </a:rPr>
              <a:t>filtered the </a:t>
            </a:r>
            <a:r>
              <a:rPr lang="en-AS" sz="2200" dirty="0" err="1">
                <a:solidFill>
                  <a:schemeClr val="bg2">
                    <a:lumMod val="50000"/>
                  </a:schemeClr>
                </a:solidFill>
                <a:latin typeface="Abadi" panose="020B0604020104020204" pitchFamily="34" charset="0"/>
              </a:rPr>
              <a:t>dataframe</a:t>
            </a:r>
            <a:r>
              <a:rPr lang="en-AS" sz="2200" dirty="0">
                <a:solidFill>
                  <a:schemeClr val="bg2">
                    <a:lumMod val="50000"/>
                  </a:schemeClr>
                </a:solidFill>
                <a:latin typeface="Abadi" panose="020B0604020104020204" pitchFamily="34" charset="0"/>
              </a:rPr>
              <a:t> to only include Falcon 9 launches, </a:t>
            </a:r>
            <a:r>
              <a:rPr lang="en-US" sz="2200" dirty="0">
                <a:solidFill>
                  <a:schemeClr val="bg2">
                    <a:lumMod val="50000"/>
                  </a:schemeClr>
                </a:solidFill>
                <a:latin typeface="Abadi" panose="020B0604020104020204" pitchFamily="34" charset="0"/>
              </a:rPr>
              <a:t>checked for missing values and fill in missing values where necessary</a:t>
            </a:r>
            <a:r>
              <a:rPr lang="en-AS" sz="2200" dirty="0">
                <a:solidFill>
                  <a:schemeClr val="bg2">
                    <a:lumMod val="50000"/>
                  </a:schemeClr>
                </a:solidFill>
                <a:latin typeface="Abadi" panose="020B0604020104020204" pitchFamily="34" charset="0"/>
              </a:rPr>
              <a:t> (using the mean for payload mass)</a:t>
            </a:r>
            <a:r>
              <a:rPr lang="en-US" sz="2200" dirty="0">
                <a:solidFill>
                  <a:schemeClr val="bg2">
                    <a:lumMod val="50000"/>
                  </a:schemeClr>
                </a:solidFill>
                <a:latin typeface="Abadi" panose="020B0604020104020204" pitchFamily="34" charset="0"/>
              </a:rPr>
              <a:t>.</a:t>
            </a:r>
          </a:p>
          <a:p>
            <a:pPr lvl="1" algn="just">
              <a:lnSpc>
                <a:spcPct val="100000"/>
              </a:lnSpc>
              <a:spcBef>
                <a:spcPts val="1400"/>
              </a:spcBef>
              <a:buFontTx/>
              <a:buChar char="-"/>
            </a:pPr>
            <a:r>
              <a:rPr lang="en-US" sz="2200" dirty="0">
                <a:solidFill>
                  <a:schemeClr val="bg2">
                    <a:lumMod val="50000"/>
                  </a:schemeClr>
                </a:solidFill>
                <a:latin typeface="Abadi" panose="020B0604020104020204" pitchFamily="34" charset="0"/>
              </a:rPr>
              <a:t>In addition, we performed web scraping from Wikipedia for Falcon 9 launch records with </a:t>
            </a:r>
            <a:r>
              <a:rPr lang="en-US" sz="2200" dirty="0" err="1">
                <a:solidFill>
                  <a:schemeClr val="bg2">
                    <a:lumMod val="50000"/>
                  </a:schemeClr>
                </a:solidFill>
                <a:latin typeface="Abadi" panose="020B0604020104020204" pitchFamily="34" charset="0"/>
              </a:rPr>
              <a:t>BeautifulSoup</a:t>
            </a:r>
            <a:r>
              <a:rPr lang="en-US" sz="2200" dirty="0">
                <a:solidFill>
                  <a:schemeClr val="bg2">
                    <a:lumMod val="50000"/>
                  </a:schemeClr>
                </a:solidFill>
                <a:latin typeface="Abadi" panose="020B0604020104020204" pitchFamily="34" charset="0"/>
              </a:rPr>
              <a:t>.</a:t>
            </a:r>
            <a:r>
              <a:rPr lang="en-AS" sz="2200" dirty="0">
                <a:solidFill>
                  <a:schemeClr val="bg2">
                    <a:lumMod val="50000"/>
                  </a:schemeClr>
                </a:solidFill>
                <a:latin typeface="Abadi" panose="020B0604020104020204" pitchFamily="34" charset="0"/>
              </a:rPr>
              <a:t> </a:t>
            </a:r>
            <a:r>
              <a:rPr lang="en-US" sz="2200" dirty="0">
                <a:solidFill>
                  <a:schemeClr val="bg2">
                    <a:lumMod val="50000"/>
                  </a:schemeClr>
                </a:solidFill>
                <a:latin typeface="Abadi" panose="020B0604020104020204" pitchFamily="34" charset="0"/>
              </a:rPr>
              <a:t>The objective was to extract the launch records as HTML table, parse the table and convert it to a pandas </a:t>
            </a:r>
            <a:r>
              <a:rPr lang="en-US" sz="2200" dirty="0" err="1">
                <a:solidFill>
                  <a:schemeClr val="bg2">
                    <a:lumMod val="50000"/>
                  </a:schemeClr>
                </a:solidFill>
                <a:latin typeface="Abadi" panose="020B0604020104020204" pitchFamily="34" charset="0"/>
              </a:rPr>
              <a:t>dataframe</a:t>
            </a:r>
            <a:r>
              <a:rPr lang="en-US" sz="2200" dirty="0">
                <a:solidFill>
                  <a:schemeClr val="bg2">
                    <a:lumMod val="50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527</TotalTime>
  <Words>2995</Words>
  <Application>Microsoft Office PowerPoint</Application>
  <PresentationFormat>Panorámica</PresentationFormat>
  <Paragraphs>262</Paragraphs>
  <Slides>48</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federico cohen</cp:lastModifiedBy>
  <cp:revision>247</cp:revision>
  <dcterms:created xsi:type="dcterms:W3CDTF">2021-04-29T18:58:34Z</dcterms:created>
  <dcterms:modified xsi:type="dcterms:W3CDTF">2023-10-01T13:12:23Z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